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7" r:id="rId2"/>
    <p:sldId id="259" r:id="rId3"/>
    <p:sldId id="258" r:id="rId4"/>
    <p:sldId id="314" r:id="rId5"/>
    <p:sldId id="288" r:id="rId6"/>
    <p:sldId id="291" r:id="rId7"/>
    <p:sldId id="308" r:id="rId8"/>
    <p:sldId id="302" r:id="rId9"/>
    <p:sldId id="297" r:id="rId10"/>
    <p:sldId id="264" r:id="rId11"/>
    <p:sldId id="319" r:id="rId12"/>
    <p:sldId id="315" r:id="rId13"/>
    <p:sldId id="317" r:id="rId14"/>
    <p:sldId id="316" r:id="rId15"/>
    <p:sldId id="318" r:id="rId16"/>
    <p:sldId id="313" r:id="rId17"/>
    <p:sldId id="307" r:id="rId18"/>
    <p:sldId id="298" r:id="rId19"/>
    <p:sldId id="283" r:id="rId20"/>
    <p:sldId id="267" r:id="rId21"/>
    <p:sldId id="299" r:id="rId22"/>
    <p:sldId id="272" r:id="rId23"/>
    <p:sldId id="268" r:id="rId24"/>
    <p:sldId id="269" r:id="rId25"/>
    <p:sldId id="270" r:id="rId26"/>
    <p:sldId id="281" r:id="rId27"/>
    <p:sldId id="275" r:id="rId28"/>
    <p:sldId id="276" r:id="rId29"/>
    <p:sldId id="301" r:id="rId30"/>
    <p:sldId id="277" r:id="rId31"/>
    <p:sldId id="278" r:id="rId32"/>
    <p:sldId id="279" r:id="rId33"/>
    <p:sldId id="27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A6DD"/>
    <a:srgbClr val="876ED6"/>
    <a:srgbClr val="0C6CFF"/>
    <a:srgbClr val="21B070"/>
    <a:srgbClr val="E399B6"/>
    <a:srgbClr val="D47AD6"/>
    <a:srgbClr val="006EB7"/>
    <a:srgbClr val="00A49A"/>
    <a:srgbClr val="BDD6EC"/>
    <a:srgbClr val="00B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41"/>
    <p:restoredTop sz="52643"/>
  </p:normalViewPr>
  <p:slideViewPr>
    <p:cSldViewPr snapToGrid="0" snapToObjects="1">
      <p:cViewPr varScale="1">
        <p:scale>
          <a:sx n="76" d="100"/>
          <a:sy n="76" d="100"/>
        </p:scale>
        <p:origin x="3344" y="200"/>
      </p:cViewPr>
      <p:guideLst/>
    </p:cSldViewPr>
  </p:slideViewPr>
  <p:outlineViewPr>
    <p:cViewPr>
      <p:scale>
        <a:sx n="33" d="100"/>
        <a:sy n="33" d="100"/>
      </p:scale>
      <p:origin x="0" y="-2440"/>
    </p:cViewPr>
  </p:outlin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API Version Distribution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42F-2C4D-802C-9FB1A0B5F9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442F-2C4D-802C-9FB1A0B5F96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793-EF44-9A37-484769BB9A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793-EF44-9A37-484769BB9A3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793-EF44-9A37-484769BB9A3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793-EF44-9A37-484769BB9A3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793-EF44-9A37-484769BB9A3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42F-2C4D-802C-9FB1A0B5F96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793-EF44-9A37-484769BB9A3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793-EF44-9A37-484769BB9A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8"/>
                <c:pt idx="0">
                  <c:v>~ API 21</c:v>
                </c:pt>
                <c:pt idx="1">
                  <c:v>API 22</c:v>
                </c:pt>
                <c:pt idx="2">
                  <c:v>API 23</c:v>
                </c:pt>
                <c:pt idx="3">
                  <c:v>API 24</c:v>
                </c:pt>
                <c:pt idx="4">
                  <c:v>API 25</c:v>
                </c:pt>
                <c:pt idx="5">
                  <c:v>API 26</c:v>
                </c:pt>
                <c:pt idx="6">
                  <c:v>API 27</c:v>
                </c:pt>
                <c:pt idx="7">
                  <c:v>API 28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13.7</c:v>
                </c:pt>
                <c:pt idx="1">
                  <c:v>11.5</c:v>
                </c:pt>
                <c:pt idx="2">
                  <c:v>16.899999999999999</c:v>
                </c:pt>
                <c:pt idx="3">
                  <c:v>11.4</c:v>
                </c:pt>
                <c:pt idx="4">
                  <c:v>7.8</c:v>
                </c:pt>
                <c:pt idx="5">
                  <c:v>12.9</c:v>
                </c:pt>
                <c:pt idx="6">
                  <c:v>15.4</c:v>
                </c:pt>
                <c:pt idx="7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2F-2C4D-802C-9FB1A0B5F9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5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21E71-7F87-C649-ACCE-7BAE4B933415}" type="datetimeFigureOut">
              <a:rPr lang="en-US" smtClean="0"/>
              <a:t>6/24/19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60E2D-08D3-EC48-8927-AEF512168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04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3E72B-6F93-124F-BA64-FDC72CF1D4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51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3E72B-6F93-124F-BA64-FDC72CF1D4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23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3E72B-6F93-124F-BA64-FDC72CF1D4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15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60E2D-08D3-EC48-8927-AEF5121684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33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noProof="0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60E2D-08D3-EC48-8927-AEF5121684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98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60E2D-08D3-EC48-8927-AEF5121684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35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60E2D-08D3-EC48-8927-AEF5121684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442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60E2D-08D3-EC48-8927-AEF5121684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03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60E2D-08D3-EC48-8927-AEF5121684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927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3E72B-6F93-124F-BA64-FDC72CF1D4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396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3E72B-6F93-124F-BA64-FDC72CF1D4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44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en-US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3E72B-6F93-124F-BA64-FDC72CF1D4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409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3E72B-6F93-124F-BA64-FDC72CF1D4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925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3E72B-6F93-124F-BA64-FDC72CF1D4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81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3E72B-6F93-124F-BA64-FDC72CF1D40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986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3E72B-6F93-124F-BA64-FDC72CF1D40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777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Threshold used</a:t>
            </a:r>
            <a:r>
              <a:rPr lang="en-US" dirty="0"/>
              <a:t>: 30%</a:t>
            </a:r>
          </a:p>
          <a:p>
            <a:pPr marL="171450" indent="-171450">
              <a:buFontTx/>
              <a:buChar char="-"/>
            </a:pPr>
            <a:r>
              <a:rPr lang="en-US" dirty="0"/>
              <a:t>Checks one of the calculations (color histogram &amp; feature matching) exceeds the threshold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3E72B-6F93-124F-BA64-FDC72CF1D40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65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3E72B-6F93-124F-BA64-FDC72CF1D40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955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3E72B-6F93-124F-BA64-FDC72CF1D40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01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3E72B-6F93-124F-BA64-FDC72CF1D40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616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3E72B-6F93-124F-BA64-FDC72CF1D40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660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3E72B-6F93-124F-BA64-FDC72CF1D40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67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3E72B-6F93-124F-BA64-FDC72CF1D4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239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Follow-the-leader model is the only difference between base and mimic-random (emphasize!)</a:t>
            </a:r>
          </a:p>
          <a:p>
            <a:pPr marL="171450" indent="-171450">
              <a:buFontTx/>
              <a:buChar char="-"/>
            </a:pPr>
            <a:r>
              <a:rPr lang="en-US" dirty="0"/>
              <a:t>Better than the individual testing on each device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Column (base-random, mimic-random)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1slide: base-random, mimic-random columns only (follow-the-leader strategy is better – key 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2slide: </a:t>
            </a:r>
            <a:r>
              <a:rPr lang="en-US" dirty="0" err="1"/>
              <a:t>mimi</a:t>
            </a:r>
            <a:r>
              <a:rPr lang="en-US" dirty="0"/>
              <a:t>-sequence from stable and new version(with exhaustive strategy, we could capture the exact differences between two versions whether problem is fixed)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3E72B-6F93-124F-BA64-FDC72CF1D40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3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Mimic strategy could find errors from even stable versions. </a:t>
            </a:r>
          </a:p>
          <a:p>
            <a:endParaRPr lang="en-US" dirty="0"/>
          </a:p>
          <a:p>
            <a:r>
              <a:rPr lang="en-US" dirty="0"/>
              <a:t>Heap usage comparison using callback </a:t>
            </a:r>
            <a:r>
              <a:rPr lang="en-US" dirty="0" err="1"/>
              <a:t>onHeapUsageChanged</a:t>
            </a:r>
            <a:r>
              <a:rPr lang="en-US" dirty="0"/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3E72B-6F93-124F-BA64-FDC72CF1D40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783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3E72B-6F93-124F-BA64-FDC72CF1D40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928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3E72B-6F93-124F-BA64-FDC72CF1D40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57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60E2D-08D3-EC48-8927-AEF5121684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9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3E72B-6F93-124F-BA64-FDC72CF1D4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53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3E72B-6F93-124F-BA64-FDC72CF1D4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95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3E72B-6F93-124F-BA64-FDC72CF1D4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04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60E2D-08D3-EC48-8927-AEF5121684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96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3E72B-6F93-124F-BA64-FDC72CF1D4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01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DE125-499F-7B40-A7CA-64714BE61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9DC5B-36F8-B748-9107-0E0AA1F1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5EA5F-2522-C842-9D2B-26C166DA0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03D2-6C85-EE49-A376-1F1BEB972434}" type="datetimeFigureOut">
              <a:rPr lang="en-US" smtClean="0"/>
              <a:t>6/24/19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FAEF3-9861-F946-AB49-037A66147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456F0-6890-CA41-9B7B-5A0034781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FB2B-B20B-E44E-B726-3FD70106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51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6C343-464E-5441-AFF8-A266B9CD1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5A0EA8-BF58-034F-A2C6-8BF697FE1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13160-112E-9346-AF03-799C71FAB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03D2-6C85-EE49-A376-1F1BEB972434}" type="datetimeFigureOut">
              <a:rPr lang="en-US" smtClean="0"/>
              <a:t>6/24/19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43DC2-CFE7-B040-B3DF-147B3BED8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EDE3A-D978-DB43-B00A-3D4B8EFE4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FB2B-B20B-E44E-B726-3FD70106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4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C21938-D62C-C244-8F7E-50767BD78D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5E1313-3998-4B43-849A-779F91EB9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EDCA4-ABC9-A04D-B4F5-7D510575D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03D2-6C85-EE49-A376-1F1BEB972434}" type="datetimeFigureOut">
              <a:rPr lang="en-US" smtClean="0"/>
              <a:t>6/24/19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889EE-15A0-8246-A031-191B68C85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DF697-C0BB-F540-8695-B5825714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FB2B-B20B-E44E-B726-3FD70106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98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405AE-4D48-F847-8912-BB509A430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A0E0B-EC56-F04E-92B0-0F5565628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58ECD-9F05-F947-AADA-7E0E0B3B5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03D2-6C85-EE49-A376-1F1BEB972434}" type="datetimeFigureOut">
              <a:rPr lang="en-US" smtClean="0"/>
              <a:t>6/24/19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6431-D0E7-D346-8F95-E5CCEF413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C4930-4F3D-AD42-9461-764B49E2A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FB2B-B20B-E44E-B726-3FD70106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80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9DE12-3CE3-3B4E-BA17-89B355CE8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9C06E-0A93-3542-9948-412C48565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E995C-C55B-2D41-A6ED-657CEEF6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03D2-6C85-EE49-A376-1F1BEB972434}" type="datetimeFigureOut">
              <a:rPr lang="en-US" smtClean="0"/>
              <a:t>6/24/19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E73F1-D04E-244C-8F5E-2382B31F6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B5513-813E-2844-B1D3-96B17FBB6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FB2B-B20B-E44E-B726-3FD70106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1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63724-03FF-944B-944C-81C54D163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A52D1-4EE5-F64E-8B63-571AC678A3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6CF39-ECE3-B54E-9EEE-2F75BFC83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8846E2-5D70-CF4D-B8DB-D4A5692FF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03D2-6C85-EE49-A376-1F1BEB972434}" type="datetimeFigureOut">
              <a:rPr lang="en-US" smtClean="0"/>
              <a:t>6/24/19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C7610F-F8BE-BB42-9C3E-51013A12D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CBD03-CD90-6646-AA9D-8D119DD57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FB2B-B20B-E44E-B726-3FD70106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2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52C7F-9405-D042-B3F5-39B39DAB2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4D053-F0D8-5D4C-B526-A491EB58A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B0A7C-4106-C346-9E26-87B1EF99F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3268D2-F159-7343-ADCD-7914AEBC77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38FA52-A16E-F54E-8B9C-E1F50DD810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D1F21C-E27D-224C-B267-52F67790F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03D2-6C85-EE49-A376-1F1BEB972434}" type="datetimeFigureOut">
              <a:rPr lang="en-US" smtClean="0"/>
              <a:t>6/24/19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5879B3-9646-5D4C-9898-0FFD1358C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D35FC1-6B54-9142-8CA5-C890C59D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FB2B-B20B-E44E-B726-3FD70106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20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BE31A-3275-C449-A6E0-529EC6D60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C7CC08-308A-B94F-8AF8-FCA78BAD9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03D2-6C85-EE49-A376-1F1BEB972434}" type="datetimeFigureOut">
              <a:rPr lang="en-US" smtClean="0"/>
              <a:t>6/24/19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F262C9-9519-3E43-9A70-2D74A0A28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9C182C-12C2-BB42-8D33-9C28D9EB4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FB2B-B20B-E44E-B726-3FD70106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2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FDCE70-C45E-3749-B37E-8B42965D9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03D2-6C85-EE49-A376-1F1BEB972434}" type="datetimeFigureOut">
              <a:rPr lang="en-US" smtClean="0"/>
              <a:t>6/24/19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1D3B4F-F146-6B4C-A802-49ABF41F0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F9310-9F95-AA4D-807D-475322830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FB2B-B20B-E44E-B726-3FD70106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21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69B46-638E-DF41-BF76-E47FA9C6D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85EE6-F0AD-A34C-B62B-D990CA4BB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D72254-4EB2-894E-A643-7F5F280FF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09BEAE-E71B-CA48-876D-3D371FDDE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03D2-6C85-EE49-A376-1F1BEB972434}" type="datetimeFigureOut">
              <a:rPr lang="en-US" smtClean="0"/>
              <a:t>6/24/19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6848A-4528-D444-9DD5-9300B8C1F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B51C42-9B86-3148-8132-DD952B70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FB2B-B20B-E44E-B726-3FD70106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2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6D04F-F7CB-FB49-BC73-485EF130A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D64E6-5C6B-8F4E-9764-3792797533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B51684-E155-594A-AC39-536CFD1E6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A6827-4459-034C-B18F-FD135B7A2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03D2-6C85-EE49-A376-1F1BEB972434}" type="datetimeFigureOut">
              <a:rPr lang="en-US" smtClean="0"/>
              <a:t>6/24/19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B240B-B6E5-764D-896A-84D8626DC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BA7CF-D877-A843-8935-7AF2C2AE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FB2B-B20B-E44E-B726-3FD70106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9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E875B8-CE86-BB43-B726-31FF013DA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5DD32-F182-5747-9A84-B751082F6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D7B8F-AFD1-1E47-8F62-884AE508D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E03D2-6C85-EE49-A376-1F1BEB972434}" type="datetimeFigureOut">
              <a:rPr lang="en-US" smtClean="0"/>
              <a:t>6/24/19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D7E1A-50A5-104A-BC19-DA2BF28AE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478B7-6EDE-F046-B139-C5DFAB2B7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8FB2B-B20B-E44E-B726-3FD70106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6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5.emf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52397"/>
            <a:ext cx="9144000" cy="2387600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Calibri" charset="0"/>
                <a:ea typeface="Calibri" charset="0"/>
                <a:cs typeface="Calibri" charset="0"/>
              </a:rPr>
              <a:t>Mimic: UI Compatibility Testing System for Android Apps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50380"/>
            <a:ext cx="9144000" cy="961254"/>
          </a:xfrm>
        </p:spPr>
        <p:txBody>
          <a:bodyPr>
            <a:normAutofit/>
          </a:bodyPr>
          <a:lstStyle/>
          <a:p>
            <a:r>
              <a:rPr lang="en-US" sz="2300" dirty="0" err="1"/>
              <a:t>Taeyeon</a:t>
            </a:r>
            <a:r>
              <a:rPr lang="en-US" sz="2300" dirty="0"/>
              <a:t> Ki*, </a:t>
            </a:r>
            <a:r>
              <a:rPr lang="en-US" sz="2300" u="sng" dirty="0"/>
              <a:t>Chang Min Park</a:t>
            </a:r>
            <a:r>
              <a:rPr lang="en-US" sz="2300" dirty="0"/>
              <a:t>, Karthik </a:t>
            </a:r>
            <a:r>
              <a:rPr lang="en-US" sz="2300" dirty="0" err="1"/>
              <a:t>Dantu</a:t>
            </a:r>
            <a:r>
              <a:rPr lang="en-US" sz="2300" dirty="0"/>
              <a:t>, Steven Y. </a:t>
            </a:r>
            <a:r>
              <a:rPr lang="en-US" sz="2300" dirty="0" err="1"/>
              <a:t>Ko</a:t>
            </a:r>
            <a:r>
              <a:rPr lang="en-US" sz="2300" dirty="0"/>
              <a:t>, and Lukasz </a:t>
            </a:r>
            <a:r>
              <a:rPr lang="en-US" sz="2300" dirty="0" err="1"/>
              <a:t>Ziarek</a:t>
            </a:r>
            <a:endParaRPr lang="en-US" sz="2300" dirty="0"/>
          </a:p>
          <a:p>
            <a:r>
              <a:rPr lang="en-US" sz="2000" dirty="0"/>
              <a:t>University at Buffalo, The State University of New York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43" y="5227989"/>
            <a:ext cx="2351314" cy="89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753" y="762961"/>
            <a:ext cx="9879489" cy="676750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UI Behavior Comparison</a:t>
            </a:r>
            <a:r>
              <a:rPr lang="en-US" sz="2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– Across Different Devices and Versions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30770" y="2033194"/>
            <a:ext cx="5479089" cy="45039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500" i="1" dirty="0"/>
              <a:t>A Current Model: Individual Random Testing</a:t>
            </a:r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D205694-C865-9042-BAB7-56F012E8D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435" y="2831164"/>
            <a:ext cx="439669" cy="7179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B2E524-51A5-B441-89BC-9CD8C0921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650" y="2831164"/>
            <a:ext cx="439669" cy="7179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15B8BDF-4B36-0C49-AF52-98000772C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724" y="3840341"/>
            <a:ext cx="434797" cy="71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0C42077-D011-D84F-9CAE-1907C34B1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412" y="3832250"/>
            <a:ext cx="439669" cy="7179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F42593D-CE31-794B-8F3D-BB31A159A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202" y="3845979"/>
            <a:ext cx="439669" cy="7179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DEC5C08-E79A-BA47-8194-85D73985E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197" y="3832093"/>
            <a:ext cx="439669" cy="717956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9E4692F4-94C6-124A-90BC-B1165E156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386911">
            <a:off x="3328265" y="2704395"/>
            <a:ext cx="303197" cy="321534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8AD739C2-2C6C-1645-9D38-C05E27088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386911">
            <a:off x="3972912" y="2704395"/>
            <a:ext cx="303197" cy="321534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E580DFEB-46C6-C048-A68C-C3C3D9E30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386911">
            <a:off x="2313516" y="3710027"/>
            <a:ext cx="303197" cy="321534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3F7E9A94-E25C-5743-9592-7E6346F0F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386911">
            <a:off x="2994332" y="3710099"/>
            <a:ext cx="303197" cy="321534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14844549-9DA3-DA44-A41F-E72048B4C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386911">
            <a:off x="3651595" y="3724456"/>
            <a:ext cx="303197" cy="321534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F3A93633-05CE-154C-B97E-8C7F25063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386911">
            <a:off x="4371917" y="3709941"/>
            <a:ext cx="303197" cy="321534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969EA91C-5144-1445-B222-5CD3F546FA64}"/>
              </a:ext>
            </a:extLst>
          </p:cNvPr>
          <p:cNvSpPr txBox="1"/>
          <p:nvPr/>
        </p:nvSpPr>
        <p:spPr>
          <a:xfrm>
            <a:off x="5286875" y="2743195"/>
            <a:ext cx="58989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It is a common type of testing.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Each device tests UI elements individually.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sequence of UI action is </a:t>
            </a:r>
            <a:r>
              <a:rPr lang="en-US" sz="2000" dirty="0">
                <a:solidFill>
                  <a:srgbClr val="C00000"/>
                </a:solidFill>
              </a:rPr>
              <a:t>different</a:t>
            </a:r>
            <a:r>
              <a:rPr lang="en-US" sz="2000" dirty="0"/>
              <a:t> on each device.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It is difficult to compare UI behavior across different devices.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629252-CE14-474F-96D6-7943ED58C241}"/>
              </a:ext>
            </a:extLst>
          </p:cNvPr>
          <p:cNvSpPr/>
          <p:nvPr/>
        </p:nvSpPr>
        <p:spPr>
          <a:xfrm>
            <a:off x="1076655" y="1403346"/>
            <a:ext cx="89064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We need to test the exact same sequence of UI actions.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85982E-3FFB-A643-BFB0-1326F50CFC8D}"/>
              </a:ext>
            </a:extLst>
          </p:cNvPr>
          <p:cNvSpPr txBox="1"/>
          <p:nvPr/>
        </p:nvSpPr>
        <p:spPr>
          <a:xfrm>
            <a:off x="5937793" y="4770721"/>
            <a:ext cx="4372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</a:rPr>
              <a:t>Not suitable for UI compatibility testing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185DC4C-DF49-1844-AC66-5D50165BD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700" y="2831164"/>
            <a:ext cx="439669" cy="717956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D6368D71-F6AD-554C-B76B-81F1BFCFE3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386911">
            <a:off x="2656315" y="2704395"/>
            <a:ext cx="303197" cy="32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8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753" y="762961"/>
            <a:ext cx="9879489" cy="676750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UI Behavior Comparison</a:t>
            </a:r>
            <a:r>
              <a:rPr lang="en-US" sz="2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– Across Different Devices and Versions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B6FB913-FC38-AC4C-BE8C-EB58CF333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191" y="2902111"/>
            <a:ext cx="429811" cy="74430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11A7F6-2FD5-744A-B9E9-7C317C9E6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928" y="4262539"/>
            <a:ext cx="429811" cy="74430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0E18317-8CA3-D745-BC3A-D3DF95F45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482" y="4262539"/>
            <a:ext cx="429811" cy="7443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F444F7B-F0E7-064E-9524-B46F5803F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841" y="4262539"/>
            <a:ext cx="429811" cy="74430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446C836-1854-C94F-9A3A-ADFC33C3D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223" y="4261885"/>
            <a:ext cx="429811" cy="74430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C76882A-8B74-B64E-A6DA-872DC36AE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127" y="4262540"/>
            <a:ext cx="429811" cy="7443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5528FCB-F775-B649-9E6C-170F84158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32" y="4262539"/>
            <a:ext cx="429811" cy="744307"/>
          </a:xfrm>
          <a:prstGeom prst="rect">
            <a:avLst/>
          </a:prstGeom>
        </p:spPr>
      </p:pic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512A9A7A-B6F1-2842-8E6C-BEF0FF90645E}"/>
              </a:ext>
            </a:extLst>
          </p:cNvPr>
          <p:cNvCxnSpPr>
            <a:cxnSpLocks/>
            <a:stCxn id="32" idx="2"/>
            <a:endCxn id="35" idx="0"/>
          </p:cNvCxnSpPr>
          <p:nvPr/>
        </p:nvCxnSpPr>
        <p:spPr>
          <a:xfrm rot="5400000">
            <a:off x="2869862" y="3265303"/>
            <a:ext cx="616121" cy="1378350"/>
          </a:xfrm>
          <a:prstGeom prst="bentConnector3">
            <a:avLst/>
          </a:prstGeom>
          <a:ln w="38100">
            <a:solidFill>
              <a:schemeClr val="accent5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A847552A-3011-CE40-8985-E9D1869FDB65}"/>
              </a:ext>
            </a:extLst>
          </p:cNvPr>
          <p:cNvCxnSpPr>
            <a:cxnSpLocks/>
            <a:stCxn id="32" idx="2"/>
            <a:endCxn id="36" idx="0"/>
          </p:cNvCxnSpPr>
          <p:nvPr/>
        </p:nvCxnSpPr>
        <p:spPr>
          <a:xfrm rot="5400000">
            <a:off x="3150880" y="3545667"/>
            <a:ext cx="615467" cy="816968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5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BB5554FF-7365-084D-B0F0-FEA1DF5B109A}"/>
              </a:ext>
            </a:extLst>
          </p:cNvPr>
          <p:cNvCxnSpPr>
            <a:cxnSpLocks/>
            <a:stCxn id="32" idx="2"/>
            <a:endCxn id="37" idx="0"/>
          </p:cNvCxnSpPr>
          <p:nvPr/>
        </p:nvCxnSpPr>
        <p:spPr>
          <a:xfrm rot="5400000">
            <a:off x="3428504" y="3823947"/>
            <a:ext cx="616122" cy="26106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5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41159708-BC28-184F-A248-151967C5A0EF}"/>
              </a:ext>
            </a:extLst>
          </p:cNvPr>
          <p:cNvCxnSpPr>
            <a:cxnSpLocks/>
            <a:stCxn id="32" idx="2"/>
            <a:endCxn id="38" idx="0"/>
          </p:cNvCxnSpPr>
          <p:nvPr/>
        </p:nvCxnSpPr>
        <p:spPr>
          <a:xfrm rot="16200000" flipH="1">
            <a:off x="3706457" y="3807057"/>
            <a:ext cx="616121" cy="29484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5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19E31480-18CB-F643-BDB6-C7C8A75B0CFA}"/>
              </a:ext>
            </a:extLst>
          </p:cNvPr>
          <p:cNvCxnSpPr>
            <a:cxnSpLocks/>
            <a:stCxn id="32" idx="2"/>
            <a:endCxn id="34" idx="0"/>
          </p:cNvCxnSpPr>
          <p:nvPr/>
        </p:nvCxnSpPr>
        <p:spPr>
          <a:xfrm rot="16200000" flipH="1">
            <a:off x="3988182" y="3525332"/>
            <a:ext cx="616121" cy="85829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5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767BBD34-49F2-0947-8FCD-371C024638F5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 rot="16200000" flipH="1">
            <a:off x="4266905" y="3246609"/>
            <a:ext cx="616121" cy="1415737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5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7874EA0D-E501-4C46-8840-BA5A5A5402B3}"/>
              </a:ext>
            </a:extLst>
          </p:cNvPr>
          <p:cNvSpPr/>
          <p:nvPr/>
        </p:nvSpPr>
        <p:spPr>
          <a:xfrm>
            <a:off x="924584" y="3845223"/>
            <a:ext cx="16978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Followers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01AE34C-C6D7-7F47-B8C6-73D797C94ADC}"/>
              </a:ext>
            </a:extLst>
          </p:cNvPr>
          <p:cNvSpPr/>
          <p:nvPr/>
        </p:nvSpPr>
        <p:spPr>
          <a:xfrm>
            <a:off x="2384172" y="2811784"/>
            <a:ext cx="16978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Leader</a:t>
            </a:r>
          </a:p>
        </p:txBody>
      </p:sp>
      <p:pic>
        <p:nvPicPr>
          <p:cNvPr id="65" name="Graphic 64">
            <a:extLst>
              <a:ext uri="{FF2B5EF4-FFF2-40B4-BE49-F238E27FC236}">
                <a16:creationId xmlns:a16="http://schemas.microsoft.com/office/drawing/2014/main" id="{DD1AE800-B62E-3141-A64F-19348B3A5E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386911">
            <a:off x="3862837" y="2789864"/>
            <a:ext cx="314325" cy="314325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02C3C5A9-D3A0-BE46-8C0E-A374E0547175}"/>
              </a:ext>
            </a:extLst>
          </p:cNvPr>
          <p:cNvSpPr txBox="1"/>
          <p:nvPr/>
        </p:nvSpPr>
        <p:spPr>
          <a:xfrm>
            <a:off x="5871052" y="2827428"/>
            <a:ext cx="54461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The leader tests a UI element and informs followers.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Followers test the same UI element.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sequence of UI elements is </a:t>
            </a:r>
            <a:r>
              <a:rPr lang="en-US" sz="2000" dirty="0">
                <a:solidFill>
                  <a:srgbClr val="0070C0"/>
                </a:solidFill>
              </a:rPr>
              <a:t>always same</a:t>
            </a:r>
            <a:r>
              <a:rPr lang="en-US" sz="2000" dirty="0"/>
              <a:t> across all the devices.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629252-CE14-474F-96D6-7943ED58C241}"/>
              </a:ext>
            </a:extLst>
          </p:cNvPr>
          <p:cNvSpPr/>
          <p:nvPr/>
        </p:nvSpPr>
        <p:spPr>
          <a:xfrm>
            <a:off x="1076655" y="1403346"/>
            <a:ext cx="89064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We need to test the exact same sequence of UI actions.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10FC5404-F6D2-8642-9683-53D08281B8A1}"/>
              </a:ext>
            </a:extLst>
          </p:cNvPr>
          <p:cNvSpPr txBox="1">
            <a:spLocks/>
          </p:cNvSpPr>
          <p:nvPr/>
        </p:nvSpPr>
        <p:spPr>
          <a:xfrm>
            <a:off x="1008474" y="2052431"/>
            <a:ext cx="5624927" cy="450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500" i="1" dirty="0"/>
              <a:t>We Propose “Follow-the-Leader” Testing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i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E6E8E45-D17F-6149-909C-E847DBCCFB4F}"/>
              </a:ext>
            </a:extLst>
          </p:cNvPr>
          <p:cNvSpPr txBox="1"/>
          <p:nvPr/>
        </p:nvSpPr>
        <p:spPr>
          <a:xfrm>
            <a:off x="6400653" y="5006192"/>
            <a:ext cx="3940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</a:rPr>
              <a:t>Suitable for UI compatibility testing</a:t>
            </a:r>
          </a:p>
        </p:txBody>
      </p:sp>
    </p:spTree>
    <p:extLst>
      <p:ext uri="{BB962C8B-B14F-4D97-AF65-F5344CB8AC3E}">
        <p14:creationId xmlns:p14="http://schemas.microsoft.com/office/powerpoint/2010/main" val="283077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ntr" presetSubtype="1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repeatCount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repeatCount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repeatCount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repeatCount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repeatCount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repeatCount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6" grpId="0"/>
      <p:bldP spid="57" grpId="0"/>
      <p:bldP spid="3" grpId="0"/>
      <p:bldP spid="42" grpId="0" build="p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E10A18-A684-7245-90C4-8F5E7DCDE4F4}"/>
              </a:ext>
            </a:extLst>
          </p:cNvPr>
          <p:cNvSpPr txBox="1">
            <a:spLocks/>
          </p:cNvSpPr>
          <p:nvPr/>
        </p:nvSpPr>
        <p:spPr>
          <a:xfrm>
            <a:off x="876861" y="352328"/>
            <a:ext cx="8376867" cy="1285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Programmability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(2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Requirement)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4341C7-08B1-9343-949A-C8A3C67AEF42}"/>
              </a:ext>
            </a:extLst>
          </p:cNvPr>
          <p:cNvSpPr/>
          <p:nvPr/>
        </p:nvSpPr>
        <p:spPr>
          <a:xfrm>
            <a:off x="1221798" y="1398889"/>
            <a:ext cx="1059224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/>
              <a:t>Testers should be able to implement multiple strategies easily. </a:t>
            </a:r>
          </a:p>
          <a:p>
            <a:pPr>
              <a:spcAft>
                <a:spcPts val="1000"/>
              </a:spcAft>
            </a:pPr>
            <a:r>
              <a:rPr lang="en-US" sz="2500" dirty="0"/>
              <a:t>	</a:t>
            </a:r>
            <a:r>
              <a:rPr lang="en-US" sz="2200" dirty="0"/>
              <a:t>(e.g., random testing, sequential testing)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0ACAA4-D029-2143-9A43-D09CC819B570}"/>
              </a:ext>
            </a:extLst>
          </p:cNvPr>
          <p:cNvSpPr/>
          <p:nvPr/>
        </p:nvSpPr>
        <p:spPr>
          <a:xfrm>
            <a:off x="1620428" y="4207607"/>
            <a:ext cx="5778191" cy="772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Randomly selects a UI element and tests it</a:t>
            </a:r>
          </a:p>
          <a:p>
            <a:pPr marL="914400" lvl="1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Repeats until a timeout occurs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3E8B66-904F-CA4D-9336-B5992CFBFE88}"/>
              </a:ext>
            </a:extLst>
          </p:cNvPr>
          <p:cNvSpPr/>
          <p:nvPr/>
        </p:nvSpPr>
        <p:spPr>
          <a:xfrm>
            <a:off x="8997696" y="2951946"/>
            <a:ext cx="1267968" cy="47705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Screen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6BF91B4-3EE2-CA44-9531-B581D1869FBC}"/>
              </a:ext>
            </a:extLst>
          </p:cNvPr>
          <p:cNvSpPr/>
          <p:nvPr/>
        </p:nvSpPr>
        <p:spPr>
          <a:xfrm>
            <a:off x="8351520" y="3863298"/>
            <a:ext cx="646176" cy="3901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UI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D55A499-0E2F-9442-AD2C-E92B41547FF7}"/>
              </a:ext>
            </a:extLst>
          </p:cNvPr>
          <p:cNvSpPr/>
          <p:nvPr/>
        </p:nvSpPr>
        <p:spPr>
          <a:xfrm>
            <a:off x="9314688" y="3863298"/>
            <a:ext cx="646176" cy="3901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UI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3F4508-D8D3-184A-9202-E9FA49D17936}"/>
              </a:ext>
            </a:extLst>
          </p:cNvPr>
          <p:cNvSpPr/>
          <p:nvPr/>
        </p:nvSpPr>
        <p:spPr>
          <a:xfrm>
            <a:off x="10253472" y="3863298"/>
            <a:ext cx="646176" cy="3901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83ABCA-7F34-FA4B-B902-13A5C84B0109}"/>
              </a:ext>
            </a:extLst>
          </p:cNvPr>
          <p:cNvSpPr/>
          <p:nvPr/>
        </p:nvSpPr>
        <p:spPr>
          <a:xfrm>
            <a:off x="8424672" y="4793423"/>
            <a:ext cx="1267968" cy="47705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Screen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093DBCB-A739-2B42-8C23-134D7D954881}"/>
              </a:ext>
            </a:extLst>
          </p:cNvPr>
          <p:cNvSpPr/>
          <p:nvPr/>
        </p:nvSpPr>
        <p:spPr>
          <a:xfrm>
            <a:off x="8101584" y="5622452"/>
            <a:ext cx="646176" cy="3901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UI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202ED37-7082-5749-A692-6C202EEE6AF5}"/>
              </a:ext>
            </a:extLst>
          </p:cNvPr>
          <p:cNvSpPr/>
          <p:nvPr/>
        </p:nvSpPr>
        <p:spPr>
          <a:xfrm>
            <a:off x="9369552" y="5622452"/>
            <a:ext cx="646176" cy="3901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UI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EA3C5E3-CEAB-6142-85B4-A2063854EE45}"/>
              </a:ext>
            </a:extLst>
          </p:cNvPr>
          <p:cNvCxnSpPr>
            <a:stCxn id="2" idx="2"/>
            <a:endCxn id="3" idx="0"/>
          </p:cNvCxnSpPr>
          <p:nvPr/>
        </p:nvCxnSpPr>
        <p:spPr>
          <a:xfrm flipH="1">
            <a:off x="8674608" y="3429000"/>
            <a:ext cx="957072" cy="4342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0BD1BF-CB20-D845-8AA8-FFDD05B8087A}"/>
              </a:ext>
            </a:extLst>
          </p:cNvPr>
          <p:cNvCxnSpPr>
            <a:cxnSpLocks/>
            <a:stCxn id="2" idx="2"/>
            <a:endCxn id="14" idx="0"/>
          </p:cNvCxnSpPr>
          <p:nvPr/>
        </p:nvCxnSpPr>
        <p:spPr>
          <a:xfrm>
            <a:off x="9631680" y="3429000"/>
            <a:ext cx="6096" cy="4342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72BC051-9612-8D4E-828F-0BB3FC8E8A15}"/>
              </a:ext>
            </a:extLst>
          </p:cNvPr>
          <p:cNvCxnSpPr>
            <a:cxnSpLocks/>
            <a:stCxn id="2" idx="2"/>
            <a:endCxn id="15" idx="0"/>
          </p:cNvCxnSpPr>
          <p:nvPr/>
        </p:nvCxnSpPr>
        <p:spPr>
          <a:xfrm>
            <a:off x="9631680" y="3429000"/>
            <a:ext cx="944880" cy="4342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6CB113C-A319-324A-BE2B-172651D848B6}"/>
              </a:ext>
            </a:extLst>
          </p:cNvPr>
          <p:cNvCxnSpPr>
            <a:cxnSpLocks/>
            <a:stCxn id="16" idx="0"/>
            <a:endCxn id="3" idx="4"/>
          </p:cNvCxnSpPr>
          <p:nvPr/>
        </p:nvCxnSpPr>
        <p:spPr>
          <a:xfrm flipH="1" flipV="1">
            <a:off x="8674608" y="4253442"/>
            <a:ext cx="384048" cy="5399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D907B78-99F6-0949-AC74-6681D87B44B2}"/>
              </a:ext>
            </a:extLst>
          </p:cNvPr>
          <p:cNvCxnSpPr>
            <a:cxnSpLocks/>
            <a:stCxn id="17" idx="0"/>
            <a:endCxn id="16" idx="2"/>
          </p:cNvCxnSpPr>
          <p:nvPr/>
        </p:nvCxnSpPr>
        <p:spPr>
          <a:xfrm flipV="1">
            <a:off x="8424672" y="5270477"/>
            <a:ext cx="633984" cy="351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3829CE3-1C63-6244-9C23-B911EE42EB9D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>
            <a:off x="9058656" y="5270477"/>
            <a:ext cx="633984" cy="351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E232BF3-4863-F540-A8D7-ACDCEEE49958}"/>
              </a:ext>
            </a:extLst>
          </p:cNvPr>
          <p:cNvCxnSpPr/>
          <p:nvPr/>
        </p:nvCxnSpPr>
        <p:spPr>
          <a:xfrm>
            <a:off x="9144000" y="3358623"/>
            <a:ext cx="10241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7F5D563-C3D3-7F46-8C35-EAD4FFB7B0BD}"/>
              </a:ext>
            </a:extLst>
          </p:cNvPr>
          <p:cNvCxnSpPr/>
          <p:nvPr/>
        </p:nvCxnSpPr>
        <p:spPr>
          <a:xfrm>
            <a:off x="8546592" y="5181327"/>
            <a:ext cx="10241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DD56307-2738-754B-860E-E3CABD9CBC9E}"/>
              </a:ext>
            </a:extLst>
          </p:cNvPr>
          <p:cNvCxnSpPr>
            <a:cxnSpLocks/>
          </p:cNvCxnSpPr>
          <p:nvPr/>
        </p:nvCxnSpPr>
        <p:spPr>
          <a:xfrm>
            <a:off x="8506968" y="4158467"/>
            <a:ext cx="335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227AD22-701C-804B-94F6-BFBD4DCDE4D1}"/>
              </a:ext>
            </a:extLst>
          </p:cNvPr>
          <p:cNvCxnSpPr>
            <a:cxnSpLocks/>
          </p:cNvCxnSpPr>
          <p:nvPr/>
        </p:nvCxnSpPr>
        <p:spPr>
          <a:xfrm>
            <a:off x="9525000" y="5895827"/>
            <a:ext cx="335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2101ACC1-AB1D-7440-8ACE-606ED749AC85}"/>
              </a:ext>
            </a:extLst>
          </p:cNvPr>
          <p:cNvSpPr/>
          <p:nvPr/>
        </p:nvSpPr>
        <p:spPr>
          <a:xfrm>
            <a:off x="1236082" y="3095532"/>
            <a:ext cx="59243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500" dirty="0"/>
              <a:t>Example Strategies:</a:t>
            </a:r>
            <a:endParaRPr lang="en-US" sz="2500" b="1" i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ECD52CF-035D-0041-A7C3-61E3FB66F7E2}"/>
              </a:ext>
            </a:extLst>
          </p:cNvPr>
          <p:cNvSpPr/>
          <p:nvPr/>
        </p:nvSpPr>
        <p:spPr>
          <a:xfrm>
            <a:off x="1858592" y="3678632"/>
            <a:ext cx="53018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200" b="1" i="1" dirty="0"/>
              <a:t>Random</a:t>
            </a:r>
            <a:r>
              <a:rPr lang="en-US" sz="2200" i="1" dirty="0"/>
              <a:t> and </a:t>
            </a:r>
            <a:r>
              <a:rPr lang="en-US" sz="2200" b="1" i="1" dirty="0"/>
              <a:t>Sequential Testing</a:t>
            </a:r>
            <a:r>
              <a:rPr lang="en-US" sz="2200" i="1" dirty="0"/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3BDBB-BD60-FC40-AF8C-7DE4BE0A5985}"/>
              </a:ext>
            </a:extLst>
          </p:cNvPr>
          <p:cNvCxnSpPr>
            <a:cxnSpLocks/>
          </p:cNvCxnSpPr>
          <p:nvPr/>
        </p:nvCxnSpPr>
        <p:spPr>
          <a:xfrm>
            <a:off x="1858592" y="4103949"/>
            <a:ext cx="1053420" cy="55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30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2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E10A18-A684-7245-90C4-8F5E7DCDE4F4}"/>
              </a:ext>
            </a:extLst>
          </p:cNvPr>
          <p:cNvSpPr txBox="1">
            <a:spLocks/>
          </p:cNvSpPr>
          <p:nvPr/>
        </p:nvSpPr>
        <p:spPr>
          <a:xfrm>
            <a:off x="876861" y="352328"/>
            <a:ext cx="8376867" cy="1285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Programmability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(2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Requirement)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4341C7-08B1-9343-949A-C8A3C67AEF42}"/>
              </a:ext>
            </a:extLst>
          </p:cNvPr>
          <p:cNvSpPr/>
          <p:nvPr/>
        </p:nvSpPr>
        <p:spPr>
          <a:xfrm>
            <a:off x="1221798" y="1398889"/>
            <a:ext cx="10592249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/>
              <a:t>Testers should be able to implement multiple strategies easily. </a:t>
            </a:r>
          </a:p>
          <a:p>
            <a:pPr>
              <a:spcAft>
                <a:spcPts val="1000"/>
              </a:spcAft>
            </a:pPr>
            <a:r>
              <a:rPr lang="en-US" sz="2500" dirty="0"/>
              <a:t>	</a:t>
            </a:r>
            <a:r>
              <a:rPr lang="en-US" sz="2200" dirty="0"/>
              <a:t>(e.g., random testing, sequential testing)</a:t>
            </a:r>
          </a:p>
          <a:p>
            <a:pPr>
              <a:spcAft>
                <a:spcPts val="500"/>
              </a:spcAft>
            </a:pPr>
            <a:endParaRPr lang="en-US" sz="25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0ACAA4-D029-2143-9A43-D09CC819B570}"/>
              </a:ext>
            </a:extLst>
          </p:cNvPr>
          <p:cNvSpPr/>
          <p:nvPr/>
        </p:nvSpPr>
        <p:spPr>
          <a:xfrm>
            <a:off x="1620428" y="4207607"/>
            <a:ext cx="5778191" cy="145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Iterates all UI elements</a:t>
            </a:r>
          </a:p>
          <a:p>
            <a:pPr marL="914400" lvl="1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Ends when there is no UI element to test</a:t>
            </a:r>
          </a:p>
          <a:p>
            <a:pPr marL="914400" lvl="1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Tests all UI elements before moving on to next screen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3E8B66-904F-CA4D-9336-B5992CFBFE88}"/>
              </a:ext>
            </a:extLst>
          </p:cNvPr>
          <p:cNvSpPr/>
          <p:nvPr/>
        </p:nvSpPr>
        <p:spPr>
          <a:xfrm>
            <a:off x="8997696" y="2951946"/>
            <a:ext cx="1267968" cy="47705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Screen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6BF91B4-3EE2-CA44-9531-B581D1869FBC}"/>
              </a:ext>
            </a:extLst>
          </p:cNvPr>
          <p:cNvSpPr/>
          <p:nvPr/>
        </p:nvSpPr>
        <p:spPr>
          <a:xfrm>
            <a:off x="8351520" y="3863298"/>
            <a:ext cx="646176" cy="3901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UI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D55A499-0E2F-9442-AD2C-E92B41547FF7}"/>
              </a:ext>
            </a:extLst>
          </p:cNvPr>
          <p:cNvSpPr/>
          <p:nvPr/>
        </p:nvSpPr>
        <p:spPr>
          <a:xfrm>
            <a:off x="9314688" y="3863298"/>
            <a:ext cx="646176" cy="3901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UI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3F4508-D8D3-184A-9202-E9FA49D17936}"/>
              </a:ext>
            </a:extLst>
          </p:cNvPr>
          <p:cNvSpPr/>
          <p:nvPr/>
        </p:nvSpPr>
        <p:spPr>
          <a:xfrm>
            <a:off x="10253472" y="3863298"/>
            <a:ext cx="646176" cy="3901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83ABCA-7F34-FA4B-B902-13A5C84B0109}"/>
              </a:ext>
            </a:extLst>
          </p:cNvPr>
          <p:cNvSpPr/>
          <p:nvPr/>
        </p:nvSpPr>
        <p:spPr>
          <a:xfrm>
            <a:off x="8424672" y="4793423"/>
            <a:ext cx="1267968" cy="47705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Screen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093DBCB-A739-2B42-8C23-134D7D954881}"/>
              </a:ext>
            </a:extLst>
          </p:cNvPr>
          <p:cNvSpPr/>
          <p:nvPr/>
        </p:nvSpPr>
        <p:spPr>
          <a:xfrm>
            <a:off x="8101584" y="5622452"/>
            <a:ext cx="646176" cy="3901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UI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202ED37-7082-5749-A692-6C202EEE6AF5}"/>
              </a:ext>
            </a:extLst>
          </p:cNvPr>
          <p:cNvSpPr/>
          <p:nvPr/>
        </p:nvSpPr>
        <p:spPr>
          <a:xfrm>
            <a:off x="9369552" y="5622452"/>
            <a:ext cx="646176" cy="3901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UI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EA3C5E3-CEAB-6142-85B4-A2063854EE45}"/>
              </a:ext>
            </a:extLst>
          </p:cNvPr>
          <p:cNvCxnSpPr>
            <a:stCxn id="2" idx="2"/>
            <a:endCxn id="3" idx="0"/>
          </p:cNvCxnSpPr>
          <p:nvPr/>
        </p:nvCxnSpPr>
        <p:spPr>
          <a:xfrm flipH="1">
            <a:off x="8674608" y="3429000"/>
            <a:ext cx="957072" cy="4342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0BD1BF-CB20-D845-8AA8-FFDD05B8087A}"/>
              </a:ext>
            </a:extLst>
          </p:cNvPr>
          <p:cNvCxnSpPr>
            <a:cxnSpLocks/>
            <a:stCxn id="2" idx="2"/>
            <a:endCxn id="14" idx="0"/>
          </p:cNvCxnSpPr>
          <p:nvPr/>
        </p:nvCxnSpPr>
        <p:spPr>
          <a:xfrm>
            <a:off x="9631680" y="3429000"/>
            <a:ext cx="6096" cy="4342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72BC051-9612-8D4E-828F-0BB3FC8E8A15}"/>
              </a:ext>
            </a:extLst>
          </p:cNvPr>
          <p:cNvCxnSpPr>
            <a:cxnSpLocks/>
            <a:stCxn id="2" idx="2"/>
            <a:endCxn id="15" idx="0"/>
          </p:cNvCxnSpPr>
          <p:nvPr/>
        </p:nvCxnSpPr>
        <p:spPr>
          <a:xfrm>
            <a:off x="9631680" y="3429000"/>
            <a:ext cx="944880" cy="4342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6CB113C-A319-324A-BE2B-172651D848B6}"/>
              </a:ext>
            </a:extLst>
          </p:cNvPr>
          <p:cNvCxnSpPr>
            <a:cxnSpLocks/>
            <a:stCxn id="16" idx="0"/>
            <a:endCxn id="3" idx="4"/>
          </p:cNvCxnSpPr>
          <p:nvPr/>
        </p:nvCxnSpPr>
        <p:spPr>
          <a:xfrm flipH="1" flipV="1">
            <a:off x="8674608" y="4253442"/>
            <a:ext cx="384048" cy="5399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D907B78-99F6-0949-AC74-6681D87B44B2}"/>
              </a:ext>
            </a:extLst>
          </p:cNvPr>
          <p:cNvCxnSpPr>
            <a:cxnSpLocks/>
            <a:stCxn id="17" idx="0"/>
            <a:endCxn id="16" idx="2"/>
          </p:cNvCxnSpPr>
          <p:nvPr/>
        </p:nvCxnSpPr>
        <p:spPr>
          <a:xfrm flipV="1">
            <a:off x="8424672" y="5270477"/>
            <a:ext cx="633984" cy="351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3829CE3-1C63-6244-9C23-B911EE42EB9D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>
            <a:off x="9058656" y="5270477"/>
            <a:ext cx="633984" cy="351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E232BF3-4863-F540-A8D7-ACDCEEE49958}"/>
              </a:ext>
            </a:extLst>
          </p:cNvPr>
          <p:cNvCxnSpPr/>
          <p:nvPr/>
        </p:nvCxnSpPr>
        <p:spPr>
          <a:xfrm>
            <a:off x="9144000" y="3358623"/>
            <a:ext cx="10241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7F5D563-C3D3-7F46-8C35-EAD4FFB7B0BD}"/>
              </a:ext>
            </a:extLst>
          </p:cNvPr>
          <p:cNvCxnSpPr/>
          <p:nvPr/>
        </p:nvCxnSpPr>
        <p:spPr>
          <a:xfrm>
            <a:off x="8546592" y="5181327"/>
            <a:ext cx="10241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DD56307-2738-754B-860E-E3CABD9CBC9E}"/>
              </a:ext>
            </a:extLst>
          </p:cNvPr>
          <p:cNvCxnSpPr>
            <a:cxnSpLocks/>
          </p:cNvCxnSpPr>
          <p:nvPr/>
        </p:nvCxnSpPr>
        <p:spPr>
          <a:xfrm>
            <a:off x="8506968" y="4158467"/>
            <a:ext cx="335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D42380C0-8F14-7E4B-89FA-26169A41308C}"/>
              </a:ext>
            </a:extLst>
          </p:cNvPr>
          <p:cNvSpPr/>
          <p:nvPr/>
        </p:nvSpPr>
        <p:spPr>
          <a:xfrm>
            <a:off x="9092184" y="3662130"/>
            <a:ext cx="2023872" cy="7924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4E65C5D-245B-B44E-B54E-C573ED927024}"/>
              </a:ext>
            </a:extLst>
          </p:cNvPr>
          <p:cNvCxnSpPr>
            <a:cxnSpLocks/>
          </p:cNvCxnSpPr>
          <p:nvPr/>
        </p:nvCxnSpPr>
        <p:spPr>
          <a:xfrm>
            <a:off x="9476232" y="4158467"/>
            <a:ext cx="335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D2AF48-0E0C-624E-A49B-00FD200B26D3}"/>
              </a:ext>
            </a:extLst>
          </p:cNvPr>
          <p:cNvCxnSpPr>
            <a:cxnSpLocks/>
          </p:cNvCxnSpPr>
          <p:nvPr/>
        </p:nvCxnSpPr>
        <p:spPr>
          <a:xfrm>
            <a:off x="10408920" y="4158467"/>
            <a:ext cx="335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D03F770-64A4-C347-9B34-6E8C9B290FBC}"/>
              </a:ext>
            </a:extLst>
          </p:cNvPr>
          <p:cNvCxnSpPr>
            <a:cxnSpLocks/>
          </p:cNvCxnSpPr>
          <p:nvPr/>
        </p:nvCxnSpPr>
        <p:spPr>
          <a:xfrm>
            <a:off x="8257032" y="5895827"/>
            <a:ext cx="335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227AD22-701C-804B-94F6-BFBD4DCDE4D1}"/>
              </a:ext>
            </a:extLst>
          </p:cNvPr>
          <p:cNvCxnSpPr>
            <a:cxnSpLocks/>
          </p:cNvCxnSpPr>
          <p:nvPr/>
        </p:nvCxnSpPr>
        <p:spPr>
          <a:xfrm>
            <a:off x="9525000" y="5895827"/>
            <a:ext cx="335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2101ACC1-AB1D-7440-8ACE-606ED749AC85}"/>
              </a:ext>
            </a:extLst>
          </p:cNvPr>
          <p:cNvSpPr/>
          <p:nvPr/>
        </p:nvSpPr>
        <p:spPr>
          <a:xfrm>
            <a:off x="1236082" y="3095532"/>
            <a:ext cx="59243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500" dirty="0"/>
              <a:t>Example Strategies:</a:t>
            </a:r>
            <a:endParaRPr lang="en-US" sz="2500" b="1" i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ECD52CF-035D-0041-A7C3-61E3FB66F7E2}"/>
              </a:ext>
            </a:extLst>
          </p:cNvPr>
          <p:cNvSpPr/>
          <p:nvPr/>
        </p:nvSpPr>
        <p:spPr>
          <a:xfrm>
            <a:off x="1858592" y="3678632"/>
            <a:ext cx="53018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200" b="1" i="1" dirty="0"/>
              <a:t>Random </a:t>
            </a:r>
            <a:r>
              <a:rPr lang="en-US" sz="2200" i="1" dirty="0"/>
              <a:t>and </a:t>
            </a:r>
            <a:r>
              <a:rPr lang="en-US" sz="2200" b="1" i="1" dirty="0"/>
              <a:t>Sequential Testing</a:t>
            </a:r>
            <a:r>
              <a:rPr lang="en-US" sz="2200" i="1" dirty="0"/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3BDBB-BD60-FC40-AF8C-7DE4BE0A5985}"/>
              </a:ext>
            </a:extLst>
          </p:cNvPr>
          <p:cNvCxnSpPr/>
          <p:nvPr/>
        </p:nvCxnSpPr>
        <p:spPr>
          <a:xfrm>
            <a:off x="3385053" y="4082847"/>
            <a:ext cx="22648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1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E10A18-A684-7245-90C4-8F5E7DCDE4F4}"/>
              </a:ext>
            </a:extLst>
          </p:cNvPr>
          <p:cNvSpPr txBox="1">
            <a:spLocks/>
          </p:cNvSpPr>
          <p:nvPr/>
        </p:nvSpPr>
        <p:spPr>
          <a:xfrm>
            <a:off x="876861" y="352328"/>
            <a:ext cx="8376867" cy="1285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Programmability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(2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Requirement)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4341C7-08B1-9343-949A-C8A3C67AEF42}"/>
              </a:ext>
            </a:extLst>
          </p:cNvPr>
          <p:cNvSpPr/>
          <p:nvPr/>
        </p:nvSpPr>
        <p:spPr>
          <a:xfrm>
            <a:off x="1221798" y="1398889"/>
            <a:ext cx="10592249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/>
              <a:t>Testers should be able to implement multiple strategies easily. </a:t>
            </a:r>
          </a:p>
          <a:p>
            <a:pPr>
              <a:spcAft>
                <a:spcPts val="1000"/>
              </a:spcAft>
            </a:pPr>
            <a:r>
              <a:rPr lang="en-US" sz="2500" dirty="0"/>
              <a:t>	</a:t>
            </a:r>
            <a:r>
              <a:rPr lang="en-US" sz="2200" dirty="0"/>
              <a:t>(e.g., random testing, sequential testing)</a:t>
            </a:r>
          </a:p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sz="25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34AB80-E0B5-8E4C-8624-DA7D774A5038}"/>
              </a:ext>
            </a:extLst>
          </p:cNvPr>
          <p:cNvSpPr/>
          <p:nvPr/>
        </p:nvSpPr>
        <p:spPr>
          <a:xfrm>
            <a:off x="1236082" y="3095532"/>
            <a:ext cx="59243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500" dirty="0"/>
              <a:t>Example Strategies:</a:t>
            </a:r>
            <a:endParaRPr lang="en-US" sz="2500" b="1" i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3E8B66-904F-CA4D-9336-B5992CFBFE88}"/>
              </a:ext>
            </a:extLst>
          </p:cNvPr>
          <p:cNvSpPr/>
          <p:nvPr/>
        </p:nvSpPr>
        <p:spPr>
          <a:xfrm>
            <a:off x="8997696" y="2951946"/>
            <a:ext cx="1267968" cy="47705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Screen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6BF91B4-3EE2-CA44-9531-B581D1869FBC}"/>
              </a:ext>
            </a:extLst>
          </p:cNvPr>
          <p:cNvSpPr/>
          <p:nvPr/>
        </p:nvSpPr>
        <p:spPr>
          <a:xfrm>
            <a:off x="8351520" y="3863298"/>
            <a:ext cx="646176" cy="3901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UI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D55A499-0E2F-9442-AD2C-E92B41547FF7}"/>
              </a:ext>
            </a:extLst>
          </p:cNvPr>
          <p:cNvSpPr/>
          <p:nvPr/>
        </p:nvSpPr>
        <p:spPr>
          <a:xfrm>
            <a:off x="9314688" y="3863298"/>
            <a:ext cx="646176" cy="3901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UI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3F4508-D8D3-184A-9202-E9FA49D17936}"/>
              </a:ext>
            </a:extLst>
          </p:cNvPr>
          <p:cNvSpPr/>
          <p:nvPr/>
        </p:nvSpPr>
        <p:spPr>
          <a:xfrm>
            <a:off x="10253472" y="3863298"/>
            <a:ext cx="646176" cy="3901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83ABCA-7F34-FA4B-B902-13A5C84B0109}"/>
              </a:ext>
            </a:extLst>
          </p:cNvPr>
          <p:cNvSpPr/>
          <p:nvPr/>
        </p:nvSpPr>
        <p:spPr>
          <a:xfrm>
            <a:off x="8424672" y="4793423"/>
            <a:ext cx="1267968" cy="47705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Screen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093DBCB-A739-2B42-8C23-134D7D954881}"/>
              </a:ext>
            </a:extLst>
          </p:cNvPr>
          <p:cNvSpPr/>
          <p:nvPr/>
        </p:nvSpPr>
        <p:spPr>
          <a:xfrm>
            <a:off x="8101584" y="5622452"/>
            <a:ext cx="646176" cy="3901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UI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202ED37-7082-5749-A692-6C202EEE6AF5}"/>
              </a:ext>
            </a:extLst>
          </p:cNvPr>
          <p:cNvSpPr/>
          <p:nvPr/>
        </p:nvSpPr>
        <p:spPr>
          <a:xfrm>
            <a:off x="9369552" y="5622452"/>
            <a:ext cx="646176" cy="3901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UI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EA3C5E3-CEAB-6142-85B4-A2063854EE45}"/>
              </a:ext>
            </a:extLst>
          </p:cNvPr>
          <p:cNvCxnSpPr>
            <a:stCxn id="2" idx="2"/>
            <a:endCxn id="3" idx="0"/>
          </p:cNvCxnSpPr>
          <p:nvPr/>
        </p:nvCxnSpPr>
        <p:spPr>
          <a:xfrm flipH="1">
            <a:off x="8674608" y="3429000"/>
            <a:ext cx="957072" cy="4342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0BD1BF-CB20-D845-8AA8-FFDD05B8087A}"/>
              </a:ext>
            </a:extLst>
          </p:cNvPr>
          <p:cNvCxnSpPr>
            <a:cxnSpLocks/>
            <a:stCxn id="2" idx="2"/>
            <a:endCxn id="14" idx="0"/>
          </p:cNvCxnSpPr>
          <p:nvPr/>
        </p:nvCxnSpPr>
        <p:spPr>
          <a:xfrm>
            <a:off x="9631680" y="3429000"/>
            <a:ext cx="6096" cy="4342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72BC051-9612-8D4E-828F-0BB3FC8E8A15}"/>
              </a:ext>
            </a:extLst>
          </p:cNvPr>
          <p:cNvCxnSpPr>
            <a:cxnSpLocks/>
            <a:stCxn id="2" idx="2"/>
            <a:endCxn id="15" idx="0"/>
          </p:cNvCxnSpPr>
          <p:nvPr/>
        </p:nvCxnSpPr>
        <p:spPr>
          <a:xfrm>
            <a:off x="9631680" y="3429000"/>
            <a:ext cx="944880" cy="4342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6CB113C-A319-324A-BE2B-172651D848B6}"/>
              </a:ext>
            </a:extLst>
          </p:cNvPr>
          <p:cNvCxnSpPr>
            <a:cxnSpLocks/>
            <a:stCxn id="16" idx="0"/>
            <a:endCxn id="3" idx="4"/>
          </p:cNvCxnSpPr>
          <p:nvPr/>
        </p:nvCxnSpPr>
        <p:spPr>
          <a:xfrm flipH="1" flipV="1">
            <a:off x="8674608" y="4253442"/>
            <a:ext cx="384048" cy="5399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D907B78-99F6-0949-AC74-6681D87B44B2}"/>
              </a:ext>
            </a:extLst>
          </p:cNvPr>
          <p:cNvCxnSpPr>
            <a:cxnSpLocks/>
            <a:stCxn id="17" idx="0"/>
            <a:endCxn id="16" idx="2"/>
          </p:cNvCxnSpPr>
          <p:nvPr/>
        </p:nvCxnSpPr>
        <p:spPr>
          <a:xfrm flipV="1">
            <a:off x="8424672" y="5270477"/>
            <a:ext cx="633984" cy="351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3829CE3-1C63-6244-9C23-B911EE42EB9D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>
            <a:off x="9058656" y="5270477"/>
            <a:ext cx="633984" cy="351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6E58E50D-4217-B745-A704-5F2B3F87A8A5}"/>
              </a:ext>
            </a:extLst>
          </p:cNvPr>
          <p:cNvSpPr/>
          <p:nvPr/>
        </p:nvSpPr>
        <p:spPr>
          <a:xfrm>
            <a:off x="1601721" y="4258123"/>
            <a:ext cx="5778191" cy="1559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000"/>
              </a:spcAft>
            </a:pPr>
            <a:r>
              <a:rPr lang="en-US" sz="2200" u="sng" dirty="0"/>
              <a:t>Testers should be able to do the following</a:t>
            </a:r>
          </a:p>
          <a:p>
            <a:pPr marL="914400" lvl="1" indent="-457200">
              <a:spcAft>
                <a:spcPts val="300"/>
              </a:spcAft>
              <a:buFont typeface="+mj-lt"/>
              <a:buAutoNum type="arabicPeriod"/>
            </a:pPr>
            <a:r>
              <a:rPr lang="en-US" sz="2000" dirty="0"/>
              <a:t>Detecting when a new screen comes up</a:t>
            </a:r>
          </a:p>
          <a:p>
            <a:pPr marL="914400" lvl="1" indent="-457200">
              <a:spcAft>
                <a:spcPts val="300"/>
              </a:spcAft>
              <a:buFont typeface="+mj-lt"/>
              <a:buAutoNum type="arabicPeriod"/>
            </a:pPr>
            <a:r>
              <a:rPr lang="en-US" sz="2000" dirty="0"/>
              <a:t>Determining a set of UI elements to test</a:t>
            </a:r>
          </a:p>
          <a:p>
            <a:pPr marL="914400" lvl="1" indent="-457200">
              <a:spcAft>
                <a:spcPts val="300"/>
              </a:spcAft>
              <a:buFont typeface="+mj-lt"/>
              <a:buAutoNum type="arabicPeriod"/>
            </a:pPr>
            <a:r>
              <a:rPr lang="en-US" sz="2000" dirty="0"/>
              <a:t>Interacting with the UI elements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CCC0F9D-D66B-C045-9BD1-D7CF105A73CE}"/>
              </a:ext>
            </a:extLst>
          </p:cNvPr>
          <p:cNvSpPr/>
          <p:nvPr/>
        </p:nvSpPr>
        <p:spPr>
          <a:xfrm>
            <a:off x="1858592" y="3678632"/>
            <a:ext cx="53018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200" b="1" i="1" dirty="0"/>
              <a:t>Random</a:t>
            </a:r>
            <a:r>
              <a:rPr lang="en-US" sz="2200" i="1" dirty="0"/>
              <a:t> and </a:t>
            </a:r>
            <a:r>
              <a:rPr lang="en-US" sz="2200" b="1" i="1" dirty="0"/>
              <a:t>Sequential Testing</a:t>
            </a:r>
            <a:r>
              <a:rPr lang="en-US" sz="22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841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7869CDF-E3D4-9240-BB68-CA6D731CE05E}"/>
              </a:ext>
            </a:extLst>
          </p:cNvPr>
          <p:cNvSpPr txBox="1">
            <a:spLocks/>
          </p:cNvSpPr>
          <p:nvPr/>
        </p:nvSpPr>
        <p:spPr>
          <a:xfrm>
            <a:off x="876861" y="370258"/>
            <a:ext cx="5730419" cy="1285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Our Programming Model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99FB2D-429D-9945-9B69-DFFA16A516DB}"/>
              </a:ext>
            </a:extLst>
          </p:cNvPr>
          <p:cNvSpPr/>
          <p:nvPr/>
        </p:nvSpPr>
        <p:spPr>
          <a:xfrm>
            <a:off x="876861" y="1375093"/>
            <a:ext cx="931211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/>
              <a:t>Enables testers to implement a testing strategy using two callbacks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DB38E0-724B-B54F-AE3A-49C1B7617FD2}"/>
              </a:ext>
            </a:extLst>
          </p:cNvPr>
          <p:cNvSpPr/>
          <p:nvPr/>
        </p:nvSpPr>
        <p:spPr>
          <a:xfrm>
            <a:off x="1113418" y="4230561"/>
            <a:ext cx="5020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void </a:t>
            </a:r>
            <a:r>
              <a:rPr lang="en-US" sz="2400" b="1" i="1" dirty="0" err="1"/>
              <a:t>handleNextUIObject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UIObject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3F8216-3C4B-A749-8A0F-7296F545F0ED}"/>
              </a:ext>
            </a:extLst>
          </p:cNvPr>
          <p:cNvSpPr/>
          <p:nvPr/>
        </p:nvSpPr>
        <p:spPr>
          <a:xfrm>
            <a:off x="1113418" y="2020320"/>
            <a:ext cx="5003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UITree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i="1" dirty="0" err="1"/>
              <a:t>onUITreeChanged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UITree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tree)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21C5FC-9AAF-D24E-A3DC-6B35EB7F9A9B}"/>
              </a:ext>
            </a:extLst>
          </p:cNvPr>
          <p:cNvSpPr/>
          <p:nvPr/>
        </p:nvSpPr>
        <p:spPr>
          <a:xfrm>
            <a:off x="1328694" y="2493258"/>
            <a:ext cx="5743266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lvl="1" indent="-285750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ym typeface="Wingdings" pitchFamily="2" charset="2"/>
              </a:rPr>
              <a:t>It is called whenever a new screen comes up.</a:t>
            </a:r>
          </a:p>
          <a:p>
            <a:pPr marL="298450" lvl="1" indent="-285750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ym typeface="Wingdings" pitchFamily="2" charset="2"/>
              </a:rPr>
              <a:t>It passes a </a:t>
            </a:r>
            <a:r>
              <a:rPr lang="en-US" sz="1900" dirty="0" err="1">
                <a:sym typeface="Wingdings" pitchFamily="2" charset="2"/>
              </a:rPr>
              <a:t>UITree</a:t>
            </a:r>
            <a:r>
              <a:rPr lang="en-US" sz="1900" dirty="0">
                <a:sym typeface="Wingdings" pitchFamily="2" charset="2"/>
              </a:rPr>
              <a:t> to the testers.</a:t>
            </a:r>
          </a:p>
          <a:p>
            <a:pPr marL="298450" lvl="1" indent="-285750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ym typeface="Wingdings" pitchFamily="2" charset="2"/>
              </a:rPr>
              <a:t>Testers need to implement the selection of UI elements to test and return the selected UI elements. (e.g., returning a random UI element)</a:t>
            </a:r>
          </a:p>
          <a:p>
            <a:pPr marL="298450" lvl="1" indent="-285750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endParaRPr lang="en-US" sz="1900" dirty="0">
              <a:sym typeface="Wingdings" pitchFamily="2" charset="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2AB8C9-409C-784F-B366-B1538E1A059E}"/>
              </a:ext>
            </a:extLst>
          </p:cNvPr>
          <p:cNvSpPr txBox="1"/>
          <p:nvPr/>
        </p:nvSpPr>
        <p:spPr>
          <a:xfrm>
            <a:off x="8348813" y="5272739"/>
            <a:ext cx="7207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UI tree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2827DE-19E1-2449-AE45-AA3E12DB166D}"/>
              </a:ext>
            </a:extLst>
          </p:cNvPr>
          <p:cNvSpPr/>
          <p:nvPr/>
        </p:nvSpPr>
        <p:spPr>
          <a:xfrm>
            <a:off x="8386884" y="5944372"/>
            <a:ext cx="262758" cy="23706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8DDE477-6297-9346-9096-8ABECA76F055}"/>
              </a:ext>
            </a:extLst>
          </p:cNvPr>
          <p:cNvSpPr/>
          <p:nvPr/>
        </p:nvSpPr>
        <p:spPr>
          <a:xfrm>
            <a:off x="8806765" y="5944371"/>
            <a:ext cx="262758" cy="2370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023FA9-EE4C-E74A-A6F6-AC233A5860D0}"/>
              </a:ext>
            </a:extLst>
          </p:cNvPr>
          <p:cNvSpPr txBox="1"/>
          <p:nvPr/>
        </p:nvSpPr>
        <p:spPr>
          <a:xfrm>
            <a:off x="10282916" y="5277159"/>
            <a:ext cx="7207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UI tree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C6D3F06-B332-CB4A-8215-045ADFCBD425}"/>
              </a:ext>
            </a:extLst>
          </p:cNvPr>
          <p:cNvSpPr/>
          <p:nvPr/>
        </p:nvSpPr>
        <p:spPr>
          <a:xfrm>
            <a:off x="10521959" y="5938801"/>
            <a:ext cx="262758" cy="2370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4D29E83-959B-3141-AA82-DD89192FC9E8}"/>
              </a:ext>
            </a:extLst>
          </p:cNvPr>
          <p:cNvCxnSpPr>
            <a:cxnSpLocks/>
            <a:stCxn id="20" idx="2"/>
            <a:endCxn id="21" idx="0"/>
          </p:cNvCxnSpPr>
          <p:nvPr/>
        </p:nvCxnSpPr>
        <p:spPr>
          <a:xfrm flipH="1">
            <a:off x="8518263" y="5595904"/>
            <a:ext cx="190905" cy="3484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43527C9-067F-0E47-A4B7-27D8AABBD204}"/>
              </a:ext>
            </a:extLst>
          </p:cNvPr>
          <p:cNvCxnSpPr>
            <a:cxnSpLocks/>
            <a:stCxn id="20" idx="2"/>
            <a:endCxn id="22" idx="0"/>
          </p:cNvCxnSpPr>
          <p:nvPr/>
        </p:nvCxnSpPr>
        <p:spPr>
          <a:xfrm>
            <a:off x="8709168" y="5595904"/>
            <a:ext cx="228976" cy="348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A2A53A2-BB38-1942-8FD2-34CF4710578B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>
            <a:off x="10643271" y="5600324"/>
            <a:ext cx="10067" cy="3384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B5215BB-C9F6-C14B-97C4-B3B8E5442699}"/>
              </a:ext>
            </a:extLst>
          </p:cNvPr>
          <p:cNvCxnSpPr>
            <a:cxnSpLocks/>
            <a:stCxn id="20" idx="3"/>
            <a:endCxn id="23" idx="1"/>
          </p:cNvCxnSpPr>
          <p:nvPr/>
        </p:nvCxnSpPr>
        <p:spPr>
          <a:xfrm>
            <a:off x="9069523" y="5434322"/>
            <a:ext cx="1213393" cy="442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DB212EE-247E-9048-8D76-5C480319EBBA}"/>
              </a:ext>
            </a:extLst>
          </p:cNvPr>
          <p:cNvSpPr/>
          <p:nvPr/>
        </p:nvSpPr>
        <p:spPr>
          <a:xfrm>
            <a:off x="8185512" y="3843777"/>
            <a:ext cx="1073020" cy="1182368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1D71820F-9EDD-AE40-9EE2-D9D2D9ADFB03}"/>
              </a:ext>
            </a:extLst>
          </p:cNvPr>
          <p:cNvSpPr/>
          <p:nvPr/>
        </p:nvSpPr>
        <p:spPr>
          <a:xfrm>
            <a:off x="10059793" y="3843777"/>
            <a:ext cx="1073020" cy="1182368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E54CC2-D3BB-7748-AB22-7DC0F2E1132F}"/>
              </a:ext>
            </a:extLst>
          </p:cNvPr>
          <p:cNvSpPr/>
          <p:nvPr/>
        </p:nvSpPr>
        <p:spPr>
          <a:xfrm>
            <a:off x="8374359" y="4045139"/>
            <a:ext cx="695325" cy="28686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UI 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406159-9A88-1E40-A139-E92C8853CF23}"/>
              </a:ext>
            </a:extLst>
          </p:cNvPr>
          <p:cNvSpPr/>
          <p:nvPr/>
        </p:nvSpPr>
        <p:spPr>
          <a:xfrm>
            <a:off x="8374359" y="4470281"/>
            <a:ext cx="695325" cy="28686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UI 2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AD909E9-8A85-E144-BCC3-3F2CC70A5079}"/>
              </a:ext>
            </a:extLst>
          </p:cNvPr>
          <p:cNvCxnSpPr/>
          <p:nvPr/>
        </p:nvCxnSpPr>
        <p:spPr>
          <a:xfrm>
            <a:off x="9074936" y="4628900"/>
            <a:ext cx="93267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8CFB2BA-EBA2-1B44-B1B7-1FE0F666D706}"/>
              </a:ext>
            </a:extLst>
          </p:cNvPr>
          <p:cNvSpPr txBox="1"/>
          <p:nvPr/>
        </p:nvSpPr>
        <p:spPr>
          <a:xfrm>
            <a:off x="8309447" y="3549301"/>
            <a:ext cx="76597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Screen 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2C84834-BF78-1B40-BABD-97326423B692}"/>
              </a:ext>
            </a:extLst>
          </p:cNvPr>
          <p:cNvSpPr txBox="1"/>
          <p:nvPr/>
        </p:nvSpPr>
        <p:spPr>
          <a:xfrm>
            <a:off x="10188979" y="3554668"/>
            <a:ext cx="76597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Screen 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65BBADF-E217-4643-BD11-489E9AA1D35F}"/>
              </a:ext>
            </a:extLst>
          </p:cNvPr>
          <p:cNvSpPr/>
          <p:nvPr/>
        </p:nvSpPr>
        <p:spPr>
          <a:xfrm>
            <a:off x="10252729" y="4470280"/>
            <a:ext cx="695325" cy="28686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UI 3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80D14CD-C7DF-9E48-92A3-DC762881783B}"/>
              </a:ext>
            </a:extLst>
          </p:cNvPr>
          <p:cNvSpPr/>
          <p:nvPr/>
        </p:nvSpPr>
        <p:spPr>
          <a:xfrm>
            <a:off x="7385510" y="1959868"/>
            <a:ext cx="11327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u="sng" dirty="0"/>
              <a:t>UI Tree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ED6973E-E949-A04E-AC40-93625B40DECB}"/>
              </a:ext>
            </a:extLst>
          </p:cNvPr>
          <p:cNvSpPr/>
          <p:nvPr/>
        </p:nvSpPr>
        <p:spPr>
          <a:xfrm>
            <a:off x="7531378" y="2391105"/>
            <a:ext cx="46606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Set of UI elements for specific screen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Each UI has information if it has been tested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Connected with previous and next UI trees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BA52FCA-E724-064F-9B02-2CD7AEE08F70}"/>
              </a:ext>
            </a:extLst>
          </p:cNvPr>
          <p:cNvSpPr/>
          <p:nvPr/>
        </p:nvSpPr>
        <p:spPr>
          <a:xfrm>
            <a:off x="1305285" y="4692226"/>
            <a:ext cx="6207841" cy="168251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98450" lvl="1" indent="-285750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ym typeface="Wingdings" pitchFamily="2" charset="2"/>
              </a:rPr>
              <a:t>It is called for each UI element from the set returned by </a:t>
            </a:r>
            <a:r>
              <a:rPr lang="en-US" sz="1900" b="1" i="1" dirty="0" err="1">
                <a:sym typeface="Wingdings" pitchFamily="2" charset="2"/>
              </a:rPr>
              <a:t>onUITreeChanged</a:t>
            </a:r>
            <a:r>
              <a:rPr lang="en-US" sz="1900" dirty="0">
                <a:sym typeface="Wingdings" pitchFamily="2" charset="2"/>
              </a:rPr>
              <a:t>.</a:t>
            </a:r>
          </a:p>
          <a:p>
            <a:pPr marL="298450" lvl="1" indent="-285750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ym typeface="Wingdings" pitchFamily="2" charset="2"/>
              </a:rPr>
              <a:t>It passes a </a:t>
            </a:r>
            <a:r>
              <a:rPr lang="en-US" sz="1900" dirty="0" err="1">
                <a:sym typeface="Wingdings" pitchFamily="2" charset="2"/>
              </a:rPr>
              <a:t>UIObject</a:t>
            </a:r>
            <a:r>
              <a:rPr lang="en-US" sz="1900" dirty="0">
                <a:sym typeface="Wingdings" pitchFamily="2" charset="2"/>
              </a:rPr>
              <a:t> to the testers.</a:t>
            </a:r>
          </a:p>
          <a:p>
            <a:pPr marL="298450" lvl="1" indent="-285750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ym typeface="Wingdings" pitchFamily="2" charset="2"/>
              </a:rPr>
              <a:t>Testers need to implement what to do with the UI Object. (e.g., clicking the UI object, swiping, etc.)</a:t>
            </a:r>
          </a:p>
        </p:txBody>
      </p:sp>
    </p:spTree>
    <p:extLst>
      <p:ext uri="{BB962C8B-B14F-4D97-AF65-F5344CB8AC3E}">
        <p14:creationId xmlns:p14="http://schemas.microsoft.com/office/powerpoint/2010/main" val="245466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0" grpId="0"/>
      <p:bldP spid="21" grpId="0" animBg="1"/>
      <p:bldP spid="22" grpId="0" animBg="1"/>
      <p:bldP spid="23" grpId="0"/>
      <p:bldP spid="24" grpId="0" animBg="1"/>
      <p:bldP spid="29" grpId="0" animBg="1"/>
      <p:bldP spid="30" grpId="0" animBg="1"/>
      <p:bldP spid="31" grpId="0" animBg="1"/>
      <p:bldP spid="32" grpId="0" animBg="1"/>
      <p:bldP spid="34" grpId="0"/>
      <p:bldP spid="35" grpId="0"/>
      <p:bldP spid="36" grpId="0" animBg="1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20B0F19-29CE-9C46-9309-8E7227CE3EB4}"/>
              </a:ext>
            </a:extLst>
          </p:cNvPr>
          <p:cNvSpPr/>
          <p:nvPr/>
        </p:nvSpPr>
        <p:spPr>
          <a:xfrm>
            <a:off x="1221798" y="1533681"/>
            <a:ext cx="1009334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500" dirty="0"/>
              <a:t>Example Implementation - </a:t>
            </a:r>
            <a:r>
              <a:rPr lang="en-US" sz="2500" b="1" dirty="0"/>
              <a:t>Random Testing</a:t>
            </a:r>
            <a:endParaRPr lang="en-US" sz="2500" b="1" i="1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F633B1B-E46D-5641-A9E2-353A037D3BA9}"/>
              </a:ext>
            </a:extLst>
          </p:cNvPr>
          <p:cNvGrpSpPr/>
          <p:nvPr/>
        </p:nvGrpSpPr>
        <p:grpSpPr>
          <a:xfrm>
            <a:off x="2478248" y="2506912"/>
            <a:ext cx="6896863" cy="2198407"/>
            <a:chOff x="242787" y="2380533"/>
            <a:chExt cx="6670631" cy="180210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293E983-8F26-6240-B97F-31B31AB610B7}"/>
                </a:ext>
              </a:extLst>
            </p:cNvPr>
            <p:cNvSpPr/>
            <p:nvPr/>
          </p:nvSpPr>
          <p:spPr>
            <a:xfrm>
              <a:off x="734291" y="2380533"/>
              <a:ext cx="6179127" cy="180210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A3BE88-EAFA-1A41-847E-9E30A63B2D50}"/>
                </a:ext>
              </a:extLst>
            </p:cNvPr>
            <p:cNvSpPr txBox="1"/>
            <p:nvPr/>
          </p:nvSpPr>
          <p:spPr>
            <a:xfrm>
              <a:off x="242787" y="2389964"/>
              <a:ext cx="491504" cy="17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200" dirty="0"/>
                <a:t>1</a:t>
              </a:r>
            </a:p>
            <a:p>
              <a:pPr algn="r"/>
              <a:r>
                <a:rPr lang="en-US" sz="2200" dirty="0"/>
                <a:t>2</a:t>
              </a:r>
            </a:p>
            <a:p>
              <a:pPr algn="r"/>
              <a:r>
                <a:rPr lang="en-US" sz="2200" dirty="0"/>
                <a:t>3</a:t>
              </a:r>
            </a:p>
            <a:p>
              <a:pPr algn="r"/>
              <a:r>
                <a:rPr lang="en-US" sz="2200" dirty="0"/>
                <a:t>4</a:t>
              </a:r>
            </a:p>
            <a:p>
              <a:pPr algn="r"/>
              <a:r>
                <a:rPr lang="en-US" sz="2200" dirty="0"/>
                <a:t>5</a:t>
              </a:r>
            </a:p>
            <a:p>
              <a:pPr algn="r"/>
              <a:r>
                <a:rPr lang="en-US" sz="2200" dirty="0"/>
                <a:t>6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49E3346-1C2E-2046-A3AD-3D504215D194}"/>
              </a:ext>
            </a:extLst>
          </p:cNvPr>
          <p:cNvSpPr txBox="1"/>
          <p:nvPr/>
        </p:nvSpPr>
        <p:spPr>
          <a:xfrm>
            <a:off x="2899338" y="2536919"/>
            <a:ext cx="70485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 def </a:t>
            </a:r>
            <a:r>
              <a:rPr lang="en-US" sz="2200" dirty="0" err="1"/>
              <a:t>onUITreeChanged</a:t>
            </a:r>
            <a:r>
              <a:rPr lang="en-US" sz="2200" dirty="0"/>
              <a:t>(</a:t>
            </a:r>
            <a:r>
              <a:rPr lang="en-US" sz="2200" dirty="0" err="1"/>
              <a:t>UITree</a:t>
            </a:r>
            <a:r>
              <a:rPr lang="en-US" sz="2200" dirty="0"/>
              <a:t>):</a:t>
            </a:r>
          </a:p>
          <a:p>
            <a:r>
              <a:rPr lang="en-US" sz="2200" dirty="0"/>
              <a:t>       return </a:t>
            </a:r>
            <a:r>
              <a:rPr lang="en-US" sz="2200" dirty="0" err="1"/>
              <a:t>tree.sortUIElements</a:t>
            </a:r>
            <a:r>
              <a:rPr lang="en-US" sz="2200" dirty="0"/>
              <a:t>(</a:t>
            </a:r>
            <a:r>
              <a:rPr lang="en-US" sz="2200" dirty="0" err="1"/>
              <a:t>sortType</a:t>
            </a:r>
            <a:r>
              <a:rPr lang="en-US" sz="2200" dirty="0"/>
              <a:t>="random")</a:t>
            </a:r>
          </a:p>
          <a:p>
            <a:endParaRPr lang="en-US" sz="2200" dirty="0"/>
          </a:p>
          <a:p>
            <a:r>
              <a:rPr lang="en-US" sz="2200" dirty="0"/>
              <a:t> def </a:t>
            </a:r>
            <a:r>
              <a:rPr lang="en-US" sz="2200" dirty="0" err="1"/>
              <a:t>handleNextUIObject</a:t>
            </a:r>
            <a:r>
              <a:rPr lang="en-US" sz="2200" dirty="0"/>
              <a:t>(</a:t>
            </a:r>
            <a:r>
              <a:rPr lang="en-US" sz="2200" dirty="0" err="1"/>
              <a:t>ui</a:t>
            </a:r>
            <a:r>
              <a:rPr lang="en-US" sz="2200" dirty="0"/>
              <a:t>):</a:t>
            </a:r>
          </a:p>
          <a:p>
            <a:r>
              <a:rPr lang="en-US" sz="2200" dirty="0"/>
              <a:t>      if </a:t>
            </a:r>
            <a:r>
              <a:rPr lang="en-US" sz="2200" dirty="0" err="1"/>
              <a:t>ui.clickable</a:t>
            </a:r>
            <a:r>
              <a:rPr lang="en-US" sz="2200" dirty="0"/>
              <a:t>:</a:t>
            </a:r>
          </a:p>
          <a:p>
            <a:r>
              <a:rPr lang="en-US" sz="2200" dirty="0"/>
              <a:t>          </a:t>
            </a:r>
            <a:r>
              <a:rPr lang="en-US" sz="2200" dirty="0" err="1"/>
              <a:t>ui.click</a:t>
            </a:r>
            <a:r>
              <a:rPr lang="en-US" sz="2200" dirty="0"/>
              <a:t>()        </a:t>
            </a:r>
            <a:endParaRPr lang="en-US" sz="2200" i="1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D25DCDC-BE6B-B74E-A38B-880FDCF74D6F}"/>
              </a:ext>
            </a:extLst>
          </p:cNvPr>
          <p:cNvSpPr txBox="1">
            <a:spLocks/>
          </p:cNvSpPr>
          <p:nvPr/>
        </p:nvSpPr>
        <p:spPr>
          <a:xfrm>
            <a:off x="876861" y="370258"/>
            <a:ext cx="5730419" cy="1285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Programming Model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54AE68-6979-864C-88A4-0A12E9607D49}"/>
              </a:ext>
            </a:extLst>
          </p:cNvPr>
          <p:cNvSpPr/>
          <p:nvPr/>
        </p:nvSpPr>
        <p:spPr>
          <a:xfrm>
            <a:off x="2986421" y="5082220"/>
            <a:ext cx="58597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i="1" dirty="0">
                <a:solidFill>
                  <a:srgbClr val="0C6CFF"/>
                </a:solidFill>
              </a:rPr>
              <a:t>Can be implemented with 5 lines of code </a:t>
            </a:r>
          </a:p>
          <a:p>
            <a:pPr algn="ctr"/>
            <a:r>
              <a:rPr lang="en-US" sz="2500" i="1" dirty="0">
                <a:solidFill>
                  <a:srgbClr val="0C6CFF"/>
                </a:solidFill>
              </a:rPr>
              <a:t>(excluding configuration)</a:t>
            </a:r>
          </a:p>
        </p:txBody>
      </p:sp>
    </p:spTree>
    <p:extLst>
      <p:ext uri="{BB962C8B-B14F-4D97-AF65-F5344CB8AC3E}">
        <p14:creationId xmlns:p14="http://schemas.microsoft.com/office/powerpoint/2010/main" val="291756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E10A18-A684-7245-90C4-8F5E7DCDE4F4}"/>
              </a:ext>
            </a:extLst>
          </p:cNvPr>
          <p:cNvSpPr txBox="1">
            <a:spLocks/>
          </p:cNvSpPr>
          <p:nvPr/>
        </p:nvSpPr>
        <p:spPr>
          <a:xfrm>
            <a:off x="876861" y="370258"/>
            <a:ext cx="5730419" cy="1285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Programming Model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AF530C7-38BE-FA4E-8542-07856D326645}"/>
              </a:ext>
            </a:extLst>
          </p:cNvPr>
          <p:cNvSpPr txBox="1"/>
          <p:nvPr/>
        </p:nvSpPr>
        <p:spPr>
          <a:xfrm>
            <a:off x="-2043953" y="3550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85793165-DB41-9D49-B2AE-7ADF7DA6F3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173145"/>
              </p:ext>
            </p:extLst>
          </p:nvPr>
        </p:nvGraphicFramePr>
        <p:xfrm>
          <a:off x="1120432" y="4349931"/>
          <a:ext cx="5039562" cy="1600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9562">
                  <a:extLst>
                    <a:ext uri="{9D8B030D-6E8A-4147-A177-3AD203B41FA5}">
                      <a16:colId xmlns:a16="http://schemas.microsoft.com/office/drawing/2014/main" val="2903990228"/>
                    </a:ext>
                  </a:extLst>
                </a:gridCol>
              </a:tblGrid>
              <a:tr h="258373">
                <a:tc>
                  <a:txBody>
                    <a:bodyPr/>
                    <a:lstStyle/>
                    <a:p>
                      <a:r>
                        <a:rPr lang="en-US" sz="15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UITree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500" b="1" i="1" dirty="0" err="1">
                          <a:solidFill>
                            <a:schemeClr val="tx1"/>
                          </a:solidFill>
                        </a:rPr>
                        <a:t>onUITreeChanged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</a:t>
                      </a:r>
                      <a:r>
                        <a:rPr lang="en-US" sz="15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UITree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tree)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06726243"/>
                  </a:ext>
                </a:extLst>
              </a:tr>
              <a:tr h="258373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void </a:t>
                      </a:r>
                      <a:r>
                        <a:rPr lang="en-US" sz="1500" b="1" i="1" dirty="0" err="1">
                          <a:solidFill>
                            <a:schemeClr val="tx1"/>
                          </a:solidFill>
                        </a:rPr>
                        <a:t>handleNextUIObject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</a:t>
                      </a:r>
                      <a:r>
                        <a:rPr lang="en-US" sz="15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UIObject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ui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28311959"/>
                  </a:ext>
                </a:extLst>
              </a:tr>
              <a:tr h="258373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void </a:t>
                      </a:r>
                      <a:r>
                        <a:rPr lang="en-US" sz="1500" b="1" i="1" dirty="0" err="1">
                          <a:solidFill>
                            <a:schemeClr val="tx1"/>
                          </a:solidFill>
                        </a:rPr>
                        <a:t>onBatteryChanged</a:t>
                      </a:r>
                      <a:r>
                        <a:rPr lang="en-US" sz="15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(Battery battery)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26117206"/>
                  </a:ext>
                </a:extLst>
              </a:tr>
              <a:tr h="258373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void </a:t>
                      </a:r>
                      <a:r>
                        <a:rPr lang="en-US" sz="1500" b="1" i="1" dirty="0" err="1">
                          <a:solidFill>
                            <a:schemeClr val="tx1"/>
                          </a:solidFill>
                        </a:rPr>
                        <a:t>onHeapUsageChanged</a:t>
                      </a:r>
                      <a:r>
                        <a:rPr lang="en-US" sz="15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(Heap heap)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68841689"/>
                  </a:ext>
                </a:extLst>
              </a:tr>
              <a:tr h="258373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void </a:t>
                      </a:r>
                      <a:r>
                        <a:rPr lang="en-US" sz="1500" b="1" i="1" dirty="0" err="1">
                          <a:solidFill>
                            <a:schemeClr val="tx1"/>
                          </a:solidFill>
                        </a:rPr>
                        <a:t>onTestingTimeChanged</a:t>
                      </a:r>
                      <a:r>
                        <a:rPr lang="en-US" sz="15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</a:t>
                      </a:r>
                      <a:r>
                        <a:rPr lang="en-US" sz="15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TestingTime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time)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52276484"/>
                  </a:ext>
                </a:extLst>
              </a:tr>
            </a:tbl>
          </a:graphicData>
        </a:graphic>
      </p:graphicFrame>
      <p:sp>
        <p:nvSpPr>
          <p:cNvPr id="78" name="Rectangle 77">
            <a:extLst>
              <a:ext uri="{FF2B5EF4-FFF2-40B4-BE49-F238E27FC236}">
                <a16:creationId xmlns:a16="http://schemas.microsoft.com/office/drawing/2014/main" id="{2167E34A-E6D7-7C45-9A31-A39D01B29A7A}"/>
              </a:ext>
            </a:extLst>
          </p:cNvPr>
          <p:cNvSpPr/>
          <p:nvPr/>
        </p:nvSpPr>
        <p:spPr>
          <a:xfrm>
            <a:off x="6802739" y="1655346"/>
            <a:ext cx="315557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500" dirty="0"/>
              <a:t>Device controls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400AE91-6078-F84E-A0B6-D85C17154A64}"/>
              </a:ext>
            </a:extLst>
          </p:cNvPr>
          <p:cNvSpPr/>
          <p:nvPr/>
        </p:nvSpPr>
        <p:spPr>
          <a:xfrm>
            <a:off x="6789358" y="3684896"/>
            <a:ext cx="315557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500" dirty="0"/>
              <a:t>UI controls</a:t>
            </a:r>
          </a:p>
        </p:txBody>
      </p:sp>
      <p:graphicFrame>
        <p:nvGraphicFramePr>
          <p:cNvPr id="80" name="Table 79">
            <a:extLst>
              <a:ext uri="{FF2B5EF4-FFF2-40B4-BE49-F238E27FC236}">
                <a16:creationId xmlns:a16="http://schemas.microsoft.com/office/drawing/2014/main" id="{EEAC4992-89C5-FC4A-9878-E307E318B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742537"/>
              </p:ext>
            </p:extLst>
          </p:nvPr>
        </p:nvGraphicFramePr>
        <p:xfrm>
          <a:off x="6802739" y="2320381"/>
          <a:ext cx="4512400" cy="10158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2400">
                  <a:extLst>
                    <a:ext uri="{9D8B030D-6E8A-4147-A177-3AD203B41FA5}">
                      <a16:colId xmlns:a16="http://schemas.microsoft.com/office/drawing/2014/main" val="2903990228"/>
                    </a:ext>
                  </a:extLst>
                </a:gridCol>
              </a:tblGrid>
              <a:tr h="338621">
                <a:tc>
                  <a:txBody>
                    <a:bodyPr/>
                    <a:lstStyle/>
                    <a:p>
                      <a:r>
                        <a:rPr lang="en-US" sz="15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DeviceInfo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info</a:t>
                      </a:r>
                      <a:r>
                        <a:rPr lang="en-US" sz="15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()             |     void </a:t>
                      </a:r>
                      <a:r>
                        <a:rPr lang="en-US" sz="15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terminate</a:t>
                      </a:r>
                      <a:r>
                        <a:rPr lang="en-US" sz="15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5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msg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54392" marR="54392" marT="27196" marB="2719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6736329"/>
                  </a:ext>
                </a:extLst>
              </a:tr>
              <a:tr h="338621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void </a:t>
                      </a:r>
                      <a:r>
                        <a:rPr lang="en-US" sz="15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attach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(serial)          |     void </a:t>
                      </a:r>
                      <a:r>
                        <a:rPr lang="en-US" sz="15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detach</a:t>
                      </a:r>
                      <a:r>
                        <a:rPr lang="en-US" sz="15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(serial)  </a:t>
                      </a:r>
                    </a:p>
                  </a:txBody>
                  <a:tcPr marL="54392" marR="54392" marT="27196" marB="2719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65134"/>
                  </a:ext>
                </a:extLst>
              </a:tr>
              <a:tr h="338621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void </a:t>
                      </a:r>
                      <a:r>
                        <a:rPr lang="en-US" sz="15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screenshot</a:t>
                      </a:r>
                      <a:r>
                        <a:rPr lang="en-US" sz="15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5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fileName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54392" marR="54392" marT="27196" marB="2719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311959"/>
                  </a:ext>
                </a:extLst>
              </a:tr>
            </a:tbl>
          </a:graphicData>
        </a:graphic>
      </p:graphicFrame>
      <p:graphicFrame>
        <p:nvGraphicFramePr>
          <p:cNvPr id="83" name="Table 82">
            <a:extLst>
              <a:ext uri="{FF2B5EF4-FFF2-40B4-BE49-F238E27FC236}">
                <a16:creationId xmlns:a16="http://schemas.microsoft.com/office/drawing/2014/main" id="{B7EEEFCB-ADA0-D246-B18E-E4A2D07AEB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878045"/>
              </p:ext>
            </p:extLst>
          </p:nvPr>
        </p:nvGraphicFramePr>
        <p:xfrm>
          <a:off x="6789358" y="4349931"/>
          <a:ext cx="4512399" cy="1600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2399">
                  <a:extLst>
                    <a:ext uri="{9D8B030D-6E8A-4147-A177-3AD203B41FA5}">
                      <a16:colId xmlns:a16="http://schemas.microsoft.com/office/drawing/2014/main" val="2903990228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void </a:t>
                      </a:r>
                      <a:r>
                        <a:rPr lang="en-US" sz="15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click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()                        |     void </a:t>
                      </a:r>
                      <a:r>
                        <a:rPr lang="en-US" sz="1500" b="1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longClick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()</a:t>
                      </a:r>
                    </a:p>
                  </a:txBody>
                  <a:tcPr marL="54392" marR="54392" marT="27196" marB="2719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84656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void </a:t>
                      </a:r>
                      <a:r>
                        <a:rPr lang="en-US" sz="15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drag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5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x,y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                  |    void </a:t>
                      </a:r>
                      <a:r>
                        <a:rPr lang="en-US" sz="15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swipe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(direction)</a:t>
                      </a:r>
                    </a:p>
                  </a:txBody>
                  <a:tcPr marL="54392" marR="54392" marT="27196" marB="2719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57584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void </a:t>
                      </a:r>
                      <a:r>
                        <a:rPr lang="en-US" sz="15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press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5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buttonName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54392" marR="54392" marT="27196" marB="2719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243986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void </a:t>
                      </a:r>
                      <a:r>
                        <a:rPr lang="en-US" sz="15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wait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(time)</a:t>
                      </a:r>
                    </a:p>
                  </a:txBody>
                  <a:tcPr marL="54392" marR="54392" marT="27196" marB="2719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998126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bool </a:t>
                      </a:r>
                      <a:r>
                        <a:rPr lang="en-US" sz="15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contains</a:t>
                      </a:r>
                      <a:r>
                        <a:rPr lang="en-US" sz="15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(** </a:t>
                      </a:r>
                      <a:r>
                        <a:rPr lang="en-US" sz="15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kwargs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54392" marR="54392" marT="27196" marB="2719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6726243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4569E3FD-3305-004E-9CD2-98BB05F8AAAC}"/>
              </a:ext>
            </a:extLst>
          </p:cNvPr>
          <p:cNvSpPr/>
          <p:nvPr/>
        </p:nvSpPr>
        <p:spPr>
          <a:xfrm>
            <a:off x="1099219" y="3684397"/>
            <a:ext cx="291636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500" dirty="0"/>
              <a:t>Event handlers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ED88AB-2675-674D-BF24-F4AF808027F0}"/>
              </a:ext>
            </a:extLst>
          </p:cNvPr>
          <p:cNvSpPr/>
          <p:nvPr/>
        </p:nvSpPr>
        <p:spPr>
          <a:xfrm>
            <a:off x="1115694" y="1667638"/>
            <a:ext cx="563081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500" dirty="0"/>
              <a:t>Status of UI Tree and UI elements 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6B04262A-4253-1244-BAF0-5B97CC864E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973724"/>
              </p:ext>
            </p:extLst>
          </p:nvPr>
        </p:nvGraphicFramePr>
        <p:xfrm>
          <a:off x="1115694" y="2337449"/>
          <a:ext cx="2035170" cy="10073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5170">
                  <a:extLst>
                    <a:ext uri="{9D8B030D-6E8A-4147-A177-3AD203B41FA5}">
                      <a16:colId xmlns:a16="http://schemas.microsoft.com/office/drawing/2014/main" val="2903990228"/>
                    </a:ext>
                  </a:extLst>
                </a:gridCol>
              </a:tblGrid>
              <a:tr h="335769">
                <a:tc>
                  <a:txBody>
                    <a:bodyPr/>
                    <a:lstStyle/>
                    <a:p>
                      <a:r>
                        <a:rPr lang="en-US" sz="15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UITree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500" b="1" i="1" dirty="0" err="1">
                          <a:solidFill>
                            <a:schemeClr val="tx1"/>
                          </a:solidFill>
                        </a:rPr>
                        <a:t>previousUITree</a:t>
                      </a:r>
                      <a:endParaRPr lang="en-US" sz="15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28311959"/>
                  </a:ext>
                </a:extLst>
              </a:tr>
              <a:tr h="335769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bool </a:t>
                      </a:r>
                      <a:r>
                        <a:rPr lang="en-US" sz="1500" b="1" i="1" dirty="0" err="1">
                          <a:solidFill>
                            <a:schemeClr val="tx1"/>
                          </a:solidFill>
                        </a:rPr>
                        <a:t>completedTest</a:t>
                      </a:r>
                      <a:endParaRPr lang="en-US" sz="15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26117206"/>
                  </a:ext>
                </a:extLst>
              </a:tr>
              <a:tr h="335769">
                <a:tc>
                  <a:txBody>
                    <a:bodyPr/>
                    <a:lstStyle/>
                    <a:p>
                      <a:r>
                        <a:rPr lang="en-US" sz="15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int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500" b="1" i="1" dirty="0" err="1">
                          <a:solidFill>
                            <a:schemeClr val="tx1"/>
                          </a:solidFill>
                        </a:rPr>
                        <a:t>loadingTime</a:t>
                      </a:r>
                      <a:endParaRPr lang="en-US" sz="15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68841689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4104D0E1-2E9B-6640-BC43-2B3E4EB32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408158"/>
              </p:ext>
            </p:extLst>
          </p:nvPr>
        </p:nvGraphicFramePr>
        <p:xfrm>
          <a:off x="3356453" y="2333172"/>
          <a:ext cx="2803541" cy="10158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3541">
                  <a:extLst>
                    <a:ext uri="{9D8B030D-6E8A-4147-A177-3AD203B41FA5}">
                      <a16:colId xmlns:a16="http://schemas.microsoft.com/office/drawing/2014/main" val="2903990228"/>
                    </a:ext>
                  </a:extLst>
                </a:gridCol>
              </a:tblGrid>
              <a:tr h="338621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bool </a:t>
                      </a:r>
                      <a:r>
                        <a:rPr lang="en-US" sz="1500" b="1" i="1" dirty="0">
                          <a:solidFill>
                            <a:schemeClr val="tx1"/>
                          </a:solidFill>
                        </a:rPr>
                        <a:t>contains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(**</a:t>
                      </a:r>
                      <a:r>
                        <a:rPr lang="en-US" sz="15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kwargs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52276484"/>
                  </a:ext>
                </a:extLst>
              </a:tr>
              <a:tr h="338621">
                <a:tc>
                  <a:txBody>
                    <a:bodyPr/>
                    <a:lstStyle/>
                    <a:p>
                      <a:r>
                        <a:rPr lang="en-US" sz="15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UIObject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500" b="1" i="1" dirty="0">
                          <a:solidFill>
                            <a:schemeClr val="tx1"/>
                          </a:solidFill>
                        </a:rPr>
                        <a:t>select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(**</a:t>
                      </a:r>
                      <a:r>
                        <a:rPr lang="en-US" sz="15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kwargs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74048942"/>
                  </a:ext>
                </a:extLst>
              </a:tr>
              <a:tr h="338621">
                <a:tc>
                  <a:txBody>
                    <a:bodyPr/>
                    <a:lstStyle/>
                    <a:p>
                      <a:r>
                        <a:rPr lang="en-US" sz="15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UITree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500" b="1" i="1" dirty="0" err="1">
                          <a:solidFill>
                            <a:schemeClr val="tx1"/>
                          </a:solidFill>
                        </a:rPr>
                        <a:t>sortUIElements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</a:t>
                      </a:r>
                      <a:r>
                        <a:rPr lang="en-US" sz="15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sortType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49033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763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Arial" charset="0"/>
                <a:ea typeface="Arial" charset="0"/>
                <a:cs typeface="Arial" charset="0"/>
              </a:rPr>
              <a:t>Mimic System Overview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122752" y="2692399"/>
            <a:ext cx="1148196" cy="1067088"/>
            <a:chOff x="5606761" y="1256613"/>
            <a:chExt cx="1148196" cy="106708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8909" y="1256613"/>
              <a:ext cx="723900" cy="7747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606761" y="2031313"/>
              <a:ext cx="114819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/>
                <a:t>Mimic script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08840" y="4187266"/>
            <a:ext cx="1219200" cy="1119832"/>
            <a:chOff x="8101445" y="1193113"/>
            <a:chExt cx="1219200" cy="111983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01445" y="1193113"/>
              <a:ext cx="1219200" cy="8382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136947" y="2020557"/>
              <a:ext cx="114819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/>
                <a:t>Apps</a:t>
              </a:r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1FD0B84-29B8-B54E-98D4-95AF54CC896D}"/>
              </a:ext>
            </a:extLst>
          </p:cNvPr>
          <p:cNvSpPr/>
          <p:nvPr/>
        </p:nvSpPr>
        <p:spPr>
          <a:xfrm>
            <a:off x="4370017" y="1931549"/>
            <a:ext cx="3136900" cy="3688562"/>
          </a:xfrm>
          <a:prstGeom prst="roundRect">
            <a:avLst>
              <a:gd name="adj" fmla="val 11485"/>
            </a:avLst>
          </a:prstGeom>
          <a:solidFill>
            <a:srgbClr val="F7F7F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F1DE8B-1E7A-3F47-A79E-FF6D5637259E}"/>
              </a:ext>
            </a:extLst>
          </p:cNvPr>
          <p:cNvSpPr txBox="1"/>
          <p:nvPr/>
        </p:nvSpPr>
        <p:spPr>
          <a:xfrm>
            <a:off x="5081652" y="1991634"/>
            <a:ext cx="1780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Mimic Runtime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0AF92F-5FC0-034B-9B81-2CC287C2B0DE}"/>
              </a:ext>
            </a:extLst>
          </p:cNvPr>
          <p:cNvSpPr/>
          <p:nvPr/>
        </p:nvSpPr>
        <p:spPr>
          <a:xfrm>
            <a:off x="4868747" y="2548261"/>
            <a:ext cx="2159000" cy="5314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Device Controller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DCE06B-6573-C345-9E0A-1C030CDB10F9}"/>
              </a:ext>
            </a:extLst>
          </p:cNvPr>
          <p:cNvSpPr/>
          <p:nvPr/>
        </p:nvSpPr>
        <p:spPr>
          <a:xfrm>
            <a:off x="4868747" y="3284506"/>
            <a:ext cx="2159000" cy="5272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Testing Engine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28905B7-C711-8345-AE06-DEF3DC2C6953}"/>
              </a:ext>
            </a:extLst>
          </p:cNvPr>
          <p:cNvSpPr/>
          <p:nvPr/>
        </p:nvSpPr>
        <p:spPr>
          <a:xfrm>
            <a:off x="4868747" y="4015844"/>
            <a:ext cx="2159000" cy="527232"/>
          </a:xfrm>
          <a:prstGeom prst="rect">
            <a:avLst/>
          </a:prstGeom>
          <a:solidFill>
            <a:srgbClr val="BDD6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Graph Generator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7A8DDF5-11F3-1546-B24B-C00119AFBF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7594" y="2723113"/>
            <a:ext cx="661079" cy="112278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303DCE5-BF51-994A-AA93-37EB622E56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6658" y="2723113"/>
            <a:ext cx="661079" cy="11227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36CC36B-1634-AA42-9EBB-75A93CFB1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5722" y="2735813"/>
            <a:ext cx="661079" cy="112278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315904D-7B3D-A94E-9879-F565665201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4786" y="2723113"/>
            <a:ext cx="661079" cy="112278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08AF7F3-578F-6247-B1B3-00779431B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7594" y="3982717"/>
            <a:ext cx="661079" cy="112278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AE18FD8-259D-1C43-9081-4595819154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6658" y="3982717"/>
            <a:ext cx="661079" cy="112278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2429B9A-9C69-ED42-86AA-7BA6D0D215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5722" y="3995417"/>
            <a:ext cx="661079" cy="112278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523D834-8DAE-1243-ABBA-5FAFC6A47D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4786" y="3982717"/>
            <a:ext cx="661079" cy="1122785"/>
          </a:xfrm>
          <a:prstGeom prst="rect">
            <a:avLst/>
          </a:prstGeom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FB9E0BBD-F4B1-8D40-9209-EF90D5351798}"/>
              </a:ext>
            </a:extLst>
          </p:cNvPr>
          <p:cNvSpPr/>
          <p:nvPr/>
        </p:nvSpPr>
        <p:spPr>
          <a:xfrm>
            <a:off x="3396752" y="3079749"/>
            <a:ext cx="723900" cy="29238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 Arrow 18">
            <a:extLst>
              <a:ext uri="{FF2B5EF4-FFF2-40B4-BE49-F238E27FC236}">
                <a16:creationId xmlns:a16="http://schemas.microsoft.com/office/drawing/2014/main" id="{F7C50758-BCE8-3B46-A3AF-BC0ABFB175EC}"/>
              </a:ext>
            </a:extLst>
          </p:cNvPr>
          <p:cNvSpPr/>
          <p:nvPr/>
        </p:nvSpPr>
        <p:spPr>
          <a:xfrm>
            <a:off x="7679280" y="3793669"/>
            <a:ext cx="611245" cy="281521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35BE0C-3213-724E-AE11-6229513DB917}"/>
              </a:ext>
            </a:extLst>
          </p:cNvPr>
          <p:cNvSpPr/>
          <p:nvPr/>
        </p:nvSpPr>
        <p:spPr>
          <a:xfrm>
            <a:off x="4868747" y="4747182"/>
            <a:ext cx="2159000" cy="5272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Visual Inspector</a:t>
            </a:r>
            <a:endParaRPr lang="en-US" dirty="0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44CE9FAE-539C-B942-9406-F198BB707076}"/>
              </a:ext>
            </a:extLst>
          </p:cNvPr>
          <p:cNvSpPr/>
          <p:nvPr/>
        </p:nvSpPr>
        <p:spPr>
          <a:xfrm>
            <a:off x="3396752" y="4509456"/>
            <a:ext cx="723900" cy="29238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84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Arial" charset="0"/>
                <a:ea typeface="Arial" charset="0"/>
                <a:cs typeface="Arial" charset="0"/>
              </a:rPr>
              <a:t>Graph Generator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(3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rd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Requirement – Comparison of UI Behaviors)</a:t>
            </a:r>
            <a:endParaRPr lang="en-US" sz="22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C0458A-E801-8A40-9908-C300B9582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900" y="1468143"/>
            <a:ext cx="9536100" cy="5582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/>
              <a:t>Graph</a:t>
            </a:r>
          </a:p>
          <a:p>
            <a:r>
              <a:rPr lang="en-US" sz="2300" dirty="0"/>
              <a:t>Shows all UI transitions of an app</a:t>
            </a:r>
          </a:p>
          <a:p>
            <a:r>
              <a:rPr lang="en-US" sz="2300" dirty="0"/>
              <a:t>Contains a status of each UI element </a:t>
            </a:r>
            <a:r>
              <a:rPr lang="en-US" sz="1800" dirty="0"/>
              <a:t>– ‘</a:t>
            </a:r>
            <a:r>
              <a:rPr lang="en-US" sz="1800" b="1" dirty="0"/>
              <a:t>tested </a:t>
            </a:r>
            <a:r>
              <a:rPr lang="en-US" sz="1800" dirty="0"/>
              <a:t>’, ‘</a:t>
            </a:r>
            <a:r>
              <a:rPr lang="en-US" sz="1800" b="1" dirty="0"/>
              <a:t>not tested</a:t>
            </a:r>
            <a:r>
              <a:rPr lang="en-US" sz="1800" dirty="0"/>
              <a:t>’, or ‘</a:t>
            </a:r>
            <a:r>
              <a:rPr lang="en-US" sz="1800" b="1" dirty="0"/>
              <a:t>not available</a:t>
            </a:r>
            <a:r>
              <a:rPr lang="en-US" sz="1800" dirty="0"/>
              <a:t>’</a:t>
            </a:r>
          </a:p>
          <a:p>
            <a:r>
              <a:rPr lang="en-US" sz="2300" dirty="0"/>
              <a:t>Gets generated for each device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2700" dirty="0"/>
              <a:t>Why do we need a “graph”?</a:t>
            </a:r>
          </a:p>
          <a:p>
            <a:pPr>
              <a:spcAft>
                <a:spcPts val="500"/>
              </a:spcAft>
            </a:pPr>
            <a:r>
              <a:rPr lang="en-US" sz="2300" dirty="0"/>
              <a:t>By looking at graphs from a leader and followers,</a:t>
            </a:r>
          </a:p>
          <a:p>
            <a:pPr lvl="1">
              <a:spcAft>
                <a:spcPts val="500"/>
              </a:spcAft>
            </a:pPr>
            <a:r>
              <a:rPr lang="en-US" sz="1900" dirty="0"/>
              <a:t>Can compare all UI transitions</a:t>
            </a:r>
          </a:p>
          <a:p>
            <a:pPr lvl="1"/>
            <a:r>
              <a:rPr lang="en-US" sz="1900" dirty="0"/>
              <a:t>Can check which UI elements have been tested</a:t>
            </a:r>
          </a:p>
          <a:p>
            <a:pPr marL="0" indent="0">
              <a:buNone/>
            </a:pPr>
            <a:endParaRPr lang="en-US" sz="2300" dirty="0"/>
          </a:p>
          <a:p>
            <a:pPr lvl="1"/>
            <a:endParaRPr lang="en-US" sz="100" dirty="0"/>
          </a:p>
          <a:p>
            <a:pPr marL="0" indent="0">
              <a:buNone/>
            </a:pPr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350585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502" y="527445"/>
            <a:ext cx="8231155" cy="1325563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Arial" charset="0"/>
                <a:ea typeface="Arial" charset="0"/>
                <a:cs typeface="Arial" charset="0"/>
              </a:rPr>
              <a:t>What Do We Mean by UI Compatibility Testing?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388" y="1679571"/>
            <a:ext cx="8567372" cy="990900"/>
          </a:xfrm>
        </p:spPr>
        <p:txBody>
          <a:bodyPr>
            <a:normAutofit/>
          </a:bodyPr>
          <a:lstStyle/>
          <a:p>
            <a:r>
              <a:rPr lang="en-US" sz="2500" dirty="0"/>
              <a:t>Compares </a:t>
            </a:r>
            <a:r>
              <a:rPr lang="en-US" sz="2500" u="sng" dirty="0"/>
              <a:t>UI behavior</a:t>
            </a:r>
            <a:r>
              <a:rPr lang="en-US" sz="2500" dirty="0"/>
              <a:t> in heterogeneous environments</a:t>
            </a:r>
          </a:p>
          <a:p>
            <a:r>
              <a:rPr lang="en-US" sz="2500" dirty="0"/>
              <a:t>Three types of heterogeneity</a:t>
            </a:r>
          </a:p>
          <a:p>
            <a:endParaRPr lang="en-US" sz="2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B1BE3A-5DDD-9D49-B673-01E91BC90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296" y="2718935"/>
            <a:ext cx="777401" cy="1098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B5A97A-4E7B-4A45-9C9C-741F00392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2163" y="2760834"/>
            <a:ext cx="1001138" cy="100113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7543FD1-CC8C-1843-B9C4-4D342C48FD0D}"/>
              </a:ext>
            </a:extLst>
          </p:cNvPr>
          <p:cNvSpPr/>
          <p:nvPr/>
        </p:nvSpPr>
        <p:spPr>
          <a:xfrm>
            <a:off x="1458878" y="264068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1. Different Android API versions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BEF7ED-96CD-ED47-AA20-93603C54C517}"/>
              </a:ext>
            </a:extLst>
          </p:cNvPr>
          <p:cNvSpPr/>
          <p:nvPr/>
        </p:nvSpPr>
        <p:spPr>
          <a:xfrm>
            <a:off x="1458878" y="313055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2. Different app versions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7A0830-C771-504C-A606-457F41E2A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6060" y="4760342"/>
            <a:ext cx="3017665" cy="13097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923CFE-E522-214F-9080-73F6EABC73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2163" y="4367888"/>
            <a:ext cx="711653" cy="6802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B830A72-3A83-954C-BD56-43139DC06825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</a:blip>
          <a:stretch>
            <a:fillRect/>
          </a:stretch>
        </p:blipFill>
        <p:spPr>
          <a:xfrm>
            <a:off x="6747804" y="5295738"/>
            <a:ext cx="711652" cy="7011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70811F0-D27D-394B-A82B-50CB99D484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5355" y="5287297"/>
            <a:ext cx="711652" cy="70118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00CDF6B-B2F4-0249-804A-C62D4C67CFF1}"/>
              </a:ext>
            </a:extLst>
          </p:cNvPr>
          <p:cNvSpPr txBox="1"/>
          <p:nvPr/>
        </p:nvSpPr>
        <p:spPr>
          <a:xfrm>
            <a:off x="7530546" y="5082024"/>
            <a:ext cx="5148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v1.0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A17A799-9AF0-7D4E-9775-5B0BCC1422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88767" y="2790464"/>
            <a:ext cx="1432822" cy="95521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2558524-DA75-B448-8148-E344343266E8}"/>
              </a:ext>
            </a:extLst>
          </p:cNvPr>
          <p:cNvSpPr txBox="1"/>
          <p:nvPr/>
        </p:nvSpPr>
        <p:spPr>
          <a:xfrm>
            <a:off x="6849274" y="6007390"/>
            <a:ext cx="5148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v2.0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9487D9-4510-6C4A-91D5-9284606DD2B1}"/>
              </a:ext>
            </a:extLst>
          </p:cNvPr>
          <p:cNvSpPr txBox="1"/>
          <p:nvPr/>
        </p:nvSpPr>
        <p:spPr>
          <a:xfrm>
            <a:off x="8203738" y="6007390"/>
            <a:ext cx="5148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v3.0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AA2150-1475-9F41-BDD9-77C96E650C18}"/>
              </a:ext>
            </a:extLst>
          </p:cNvPr>
          <p:cNvSpPr txBox="1"/>
          <p:nvPr/>
        </p:nvSpPr>
        <p:spPr>
          <a:xfrm>
            <a:off x="3462528" y="2840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21E9F7-563A-264F-990D-F545B658595E}"/>
              </a:ext>
            </a:extLst>
          </p:cNvPr>
          <p:cNvSpPr/>
          <p:nvPr/>
        </p:nvSpPr>
        <p:spPr>
          <a:xfrm>
            <a:off x="1458878" y="3620437"/>
            <a:ext cx="35195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3. Different devices</a:t>
            </a:r>
          </a:p>
        </p:txBody>
      </p:sp>
    </p:spTree>
    <p:extLst>
      <p:ext uri="{BB962C8B-B14F-4D97-AF65-F5344CB8AC3E}">
        <p14:creationId xmlns:p14="http://schemas.microsoft.com/office/powerpoint/2010/main" val="333707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2" grpId="0"/>
      <p:bldP spid="15" grpId="0"/>
      <p:bldP spid="21" grpId="0"/>
      <p:bldP spid="26" grpId="0"/>
      <p:bldP spid="27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val 110">
            <a:extLst>
              <a:ext uri="{FF2B5EF4-FFF2-40B4-BE49-F238E27FC236}">
                <a16:creationId xmlns:a16="http://schemas.microsoft.com/office/drawing/2014/main" id="{7D561BF9-D54A-994D-98F8-C5F497893F94}"/>
              </a:ext>
            </a:extLst>
          </p:cNvPr>
          <p:cNvSpPr/>
          <p:nvPr/>
        </p:nvSpPr>
        <p:spPr>
          <a:xfrm>
            <a:off x="9770447" y="5388164"/>
            <a:ext cx="823954" cy="3168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Stop</a:t>
            </a:r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942DE45-0843-A347-BCBB-B314EA727C55}"/>
              </a:ext>
            </a:extLst>
          </p:cNvPr>
          <p:cNvSpPr/>
          <p:nvPr/>
        </p:nvSpPr>
        <p:spPr>
          <a:xfrm>
            <a:off x="4055541" y="5389837"/>
            <a:ext cx="823954" cy="3168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Stop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50B5BCF2-6F87-134D-8B10-1D16FCA1E661}"/>
              </a:ext>
            </a:extLst>
          </p:cNvPr>
          <p:cNvSpPr/>
          <p:nvPr/>
        </p:nvSpPr>
        <p:spPr>
          <a:xfrm>
            <a:off x="9778006" y="5397344"/>
            <a:ext cx="823953" cy="293120"/>
          </a:xfrm>
          <a:prstGeom prst="ellipse">
            <a:avLst/>
          </a:prstGeom>
          <a:solidFill>
            <a:srgbClr val="DBE4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Stop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5BF68830-DAD0-2346-8A47-EED9A1A53660}"/>
              </a:ext>
            </a:extLst>
          </p:cNvPr>
          <p:cNvSpPr/>
          <p:nvPr/>
        </p:nvSpPr>
        <p:spPr>
          <a:xfrm>
            <a:off x="8513194" y="5389744"/>
            <a:ext cx="872295" cy="316226"/>
          </a:xfrm>
          <a:prstGeom prst="ellipse">
            <a:avLst/>
          </a:prstGeom>
          <a:solidFill>
            <a:srgbClr val="DBE4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Play</a:t>
            </a:r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84DF442D-03E5-AE4C-B149-AB053F3DBFC2}"/>
              </a:ext>
            </a:extLst>
          </p:cNvPr>
          <p:cNvSpPr/>
          <p:nvPr/>
        </p:nvSpPr>
        <p:spPr>
          <a:xfrm>
            <a:off x="4041900" y="5401301"/>
            <a:ext cx="823953" cy="2931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Stop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EF224D1D-33C0-184D-A5D0-9B24E03A8054}"/>
              </a:ext>
            </a:extLst>
          </p:cNvPr>
          <p:cNvSpPr/>
          <p:nvPr/>
        </p:nvSpPr>
        <p:spPr>
          <a:xfrm>
            <a:off x="2816309" y="5401654"/>
            <a:ext cx="872295" cy="3162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Play</a:t>
            </a:r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D81FAD0-183B-5746-B847-48703229C2C7}"/>
              </a:ext>
            </a:extLst>
          </p:cNvPr>
          <p:cNvSpPr/>
          <p:nvPr/>
        </p:nvSpPr>
        <p:spPr>
          <a:xfrm>
            <a:off x="3024035" y="3974015"/>
            <a:ext cx="857662" cy="31389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Music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B4F6C60B-109D-4C4C-A0B4-2E12CB605696}"/>
              </a:ext>
            </a:extLst>
          </p:cNvPr>
          <p:cNvSpPr/>
          <p:nvPr/>
        </p:nvSpPr>
        <p:spPr>
          <a:xfrm>
            <a:off x="8654438" y="3993598"/>
            <a:ext cx="857662" cy="31389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Music</a:t>
            </a: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F521E7DE-7C89-094C-802E-7B78BE314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848" y="508132"/>
            <a:ext cx="1006930" cy="1790097"/>
          </a:xfrm>
          <a:prstGeom prst="rect">
            <a:avLst/>
          </a:prstGeom>
        </p:spPr>
      </p:pic>
      <p:sp>
        <p:nvSpPr>
          <p:cNvPr id="137" name="Oval 136">
            <a:extLst>
              <a:ext uri="{FF2B5EF4-FFF2-40B4-BE49-F238E27FC236}">
                <a16:creationId xmlns:a16="http://schemas.microsoft.com/office/drawing/2014/main" id="{E803BFEA-3DD3-F942-946D-56B42F92642D}"/>
              </a:ext>
            </a:extLst>
          </p:cNvPr>
          <p:cNvSpPr/>
          <p:nvPr/>
        </p:nvSpPr>
        <p:spPr>
          <a:xfrm>
            <a:off x="6576140" y="5442419"/>
            <a:ext cx="789021" cy="32419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Show</a:t>
            </a:r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F0D12F45-7238-514A-8750-D44A262F3349}"/>
              </a:ext>
            </a:extLst>
          </p:cNvPr>
          <p:cNvSpPr/>
          <p:nvPr/>
        </p:nvSpPr>
        <p:spPr>
          <a:xfrm>
            <a:off x="1662438" y="3972861"/>
            <a:ext cx="1029629" cy="33129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Pictures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973A9C7-414F-2248-A6BA-5AB7A572C5C5}"/>
              </a:ext>
            </a:extLst>
          </p:cNvPr>
          <p:cNvSpPr/>
          <p:nvPr/>
        </p:nvSpPr>
        <p:spPr>
          <a:xfrm>
            <a:off x="8654439" y="3995825"/>
            <a:ext cx="857662" cy="314183"/>
          </a:xfrm>
          <a:prstGeom prst="ellipse">
            <a:avLst/>
          </a:prstGeom>
          <a:solidFill>
            <a:srgbClr val="DBE4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Music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5EEB595-BDC9-0845-9610-435066A540C2}"/>
              </a:ext>
            </a:extLst>
          </p:cNvPr>
          <p:cNvSpPr/>
          <p:nvPr/>
        </p:nvSpPr>
        <p:spPr>
          <a:xfrm>
            <a:off x="7556022" y="3215597"/>
            <a:ext cx="1557534" cy="35282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Main Screen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710" y="834078"/>
            <a:ext cx="4390944" cy="990201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Arial" charset="0"/>
                <a:ea typeface="Arial" charset="0"/>
                <a:cs typeface="Arial" charset="0"/>
              </a:rPr>
              <a:t>Graph Generation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CBCB6D-6BF1-6843-93A7-0E7EE9A00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078" y="505625"/>
            <a:ext cx="1001315" cy="17801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B1534C-3638-484A-81DF-9525AF29A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859" y="495642"/>
            <a:ext cx="1006930" cy="1790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D1094A-F24C-7446-B359-038789569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4186" y="495642"/>
            <a:ext cx="1001314" cy="17801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267385-028B-0441-8AB4-2A5269D9BD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6950" y="495588"/>
            <a:ext cx="1026936" cy="18256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C10BAC6-1684-4C40-BD5B-2338AB4B5B37}"/>
              </a:ext>
            </a:extLst>
          </p:cNvPr>
          <p:cNvSpPr txBox="1"/>
          <p:nvPr/>
        </p:nvSpPr>
        <p:spPr>
          <a:xfrm>
            <a:off x="6671992" y="5997874"/>
            <a:ext cx="41425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Fig. Graph of </a:t>
            </a:r>
            <a:r>
              <a:rPr lang="en-US" sz="1500" dirty="0" err="1"/>
              <a:t>DemoApp</a:t>
            </a:r>
            <a:r>
              <a:rPr lang="en-US" sz="1500" dirty="0"/>
              <a:t> v1.1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254825-33E5-2341-9C05-D26CDB1A7225}"/>
              </a:ext>
            </a:extLst>
          </p:cNvPr>
          <p:cNvSpPr txBox="1"/>
          <p:nvPr/>
        </p:nvSpPr>
        <p:spPr>
          <a:xfrm>
            <a:off x="8888312" y="2335964"/>
            <a:ext cx="273337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/>
              <a:t>DemoApp</a:t>
            </a:r>
            <a:r>
              <a:rPr lang="en-US" sz="1600" dirty="0"/>
              <a:t> v1.1 </a:t>
            </a:r>
            <a:r>
              <a:rPr lang="en-US" sz="1400" dirty="0"/>
              <a:t>(follower)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DE3BE3-87B5-0A4E-8E92-F4C7B9E74184}"/>
              </a:ext>
            </a:extLst>
          </p:cNvPr>
          <p:cNvSpPr txBox="1"/>
          <p:nvPr/>
        </p:nvSpPr>
        <p:spPr>
          <a:xfrm>
            <a:off x="5089008" y="2316936"/>
            <a:ext cx="3065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DemoApp</a:t>
            </a:r>
            <a:r>
              <a:rPr lang="en-US" sz="1600" dirty="0"/>
              <a:t> v1.0 </a:t>
            </a:r>
            <a:r>
              <a:rPr lang="en-US" sz="1400" dirty="0"/>
              <a:t>(leader)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12213D-EB39-BC43-8B29-CE5210EF3771}"/>
              </a:ext>
            </a:extLst>
          </p:cNvPr>
          <p:cNvSpPr txBox="1"/>
          <p:nvPr/>
        </p:nvSpPr>
        <p:spPr>
          <a:xfrm>
            <a:off x="8888312" y="243331"/>
            <a:ext cx="1296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Main Screen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4A470B-BD47-A842-BB72-0C9C8AD950D9}"/>
              </a:ext>
            </a:extLst>
          </p:cNvPr>
          <p:cNvSpPr txBox="1"/>
          <p:nvPr/>
        </p:nvSpPr>
        <p:spPr>
          <a:xfrm>
            <a:off x="10194628" y="243331"/>
            <a:ext cx="1296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Music Screen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DE0408-E41D-7442-86A3-37FCCC175EA2}"/>
              </a:ext>
            </a:extLst>
          </p:cNvPr>
          <p:cNvSpPr txBox="1"/>
          <p:nvPr/>
        </p:nvSpPr>
        <p:spPr>
          <a:xfrm>
            <a:off x="4738520" y="247222"/>
            <a:ext cx="1132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Main Screen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CC149B-652C-4C45-B173-A280D69E5952}"/>
              </a:ext>
            </a:extLst>
          </p:cNvPr>
          <p:cNvSpPr txBox="1"/>
          <p:nvPr/>
        </p:nvSpPr>
        <p:spPr>
          <a:xfrm>
            <a:off x="5915707" y="247221"/>
            <a:ext cx="1296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Pictures Screen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DDF8D9-F0F5-4841-B237-67A6C6207126}"/>
              </a:ext>
            </a:extLst>
          </p:cNvPr>
          <p:cNvSpPr txBox="1"/>
          <p:nvPr/>
        </p:nvSpPr>
        <p:spPr>
          <a:xfrm>
            <a:off x="7182876" y="247221"/>
            <a:ext cx="1296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Music Screen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04DDBA9-6F0E-794A-8527-09072F3B2AC2}"/>
              </a:ext>
            </a:extLst>
          </p:cNvPr>
          <p:cNvSpPr/>
          <p:nvPr/>
        </p:nvSpPr>
        <p:spPr>
          <a:xfrm>
            <a:off x="7543734" y="3238640"/>
            <a:ext cx="1582109" cy="3376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95B2767-AC9F-7141-AA27-2CAD8FFD0885}"/>
              </a:ext>
            </a:extLst>
          </p:cNvPr>
          <p:cNvSpPr/>
          <p:nvPr/>
        </p:nvSpPr>
        <p:spPr>
          <a:xfrm>
            <a:off x="4781895" y="495587"/>
            <a:ext cx="1018556" cy="1797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DEDEF2-D238-B548-8AA2-FBF86C922B7F}"/>
              </a:ext>
            </a:extLst>
          </p:cNvPr>
          <p:cNvSpPr/>
          <p:nvPr/>
        </p:nvSpPr>
        <p:spPr>
          <a:xfrm>
            <a:off x="9026949" y="487471"/>
            <a:ext cx="1057400" cy="182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397803D-019C-3F45-B5AE-3F6CAADA7F13}"/>
              </a:ext>
            </a:extLst>
          </p:cNvPr>
          <p:cNvSpPr/>
          <p:nvPr/>
        </p:nvSpPr>
        <p:spPr>
          <a:xfrm>
            <a:off x="8654439" y="4006196"/>
            <a:ext cx="857661" cy="3138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301846B-97E5-744B-84B3-6260A26BA5FC}"/>
              </a:ext>
            </a:extLst>
          </p:cNvPr>
          <p:cNvSpPr/>
          <p:nvPr/>
        </p:nvSpPr>
        <p:spPr>
          <a:xfrm>
            <a:off x="4793189" y="1420674"/>
            <a:ext cx="994423" cy="6895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E85C9B-E158-5D40-B192-2D0E583D15E6}"/>
              </a:ext>
            </a:extLst>
          </p:cNvPr>
          <p:cNvSpPr/>
          <p:nvPr/>
        </p:nvSpPr>
        <p:spPr>
          <a:xfrm>
            <a:off x="6048646" y="495587"/>
            <a:ext cx="1018556" cy="1797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3F2CE33-BAF9-264F-BC94-11843E5BAEBF}"/>
              </a:ext>
            </a:extLst>
          </p:cNvPr>
          <p:cNvSpPr/>
          <p:nvPr/>
        </p:nvSpPr>
        <p:spPr>
          <a:xfrm>
            <a:off x="7124562" y="4012982"/>
            <a:ext cx="1029629" cy="3312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Pictures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B1DB0D0-BEE8-F543-9103-F9C93A09DE8E}"/>
              </a:ext>
            </a:extLst>
          </p:cNvPr>
          <p:cNvCxnSpPr>
            <a:cxnSpLocks/>
            <a:stCxn id="29" idx="4"/>
            <a:endCxn id="127" idx="0"/>
          </p:cNvCxnSpPr>
          <p:nvPr/>
        </p:nvCxnSpPr>
        <p:spPr>
          <a:xfrm flipH="1">
            <a:off x="7639378" y="3576316"/>
            <a:ext cx="695411" cy="4376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FBD3070-543A-734A-8042-B57407A11124}"/>
              </a:ext>
            </a:extLst>
          </p:cNvPr>
          <p:cNvCxnSpPr>
            <a:cxnSpLocks/>
            <a:stCxn id="127" idx="3"/>
            <a:endCxn id="50" idx="0"/>
          </p:cNvCxnSpPr>
          <p:nvPr/>
        </p:nvCxnSpPr>
        <p:spPr>
          <a:xfrm flipH="1">
            <a:off x="6971416" y="4296789"/>
            <a:ext cx="311823" cy="349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FF3D65C8-311B-8A46-B67C-6B5D2A8DD21B}"/>
              </a:ext>
            </a:extLst>
          </p:cNvPr>
          <p:cNvSpPr/>
          <p:nvPr/>
        </p:nvSpPr>
        <p:spPr>
          <a:xfrm>
            <a:off x="6089362" y="4646377"/>
            <a:ext cx="1764107" cy="32316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Pictures Screen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1D8354E-4DCB-C649-8423-D04CA0DD2A74}"/>
              </a:ext>
            </a:extLst>
          </p:cNvPr>
          <p:cNvCxnSpPr>
            <a:cxnSpLocks/>
            <a:stCxn id="50" idx="4"/>
            <a:endCxn id="142" idx="0"/>
          </p:cNvCxnSpPr>
          <p:nvPr/>
        </p:nvCxnSpPr>
        <p:spPr>
          <a:xfrm>
            <a:off x="6971416" y="4969542"/>
            <a:ext cx="8810" cy="4679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0DAD713C-DECF-814A-944B-5A7DA3B62954}"/>
              </a:ext>
            </a:extLst>
          </p:cNvPr>
          <p:cNvCxnSpPr>
            <a:cxnSpLocks/>
            <a:stCxn id="29" idx="4"/>
            <a:endCxn id="75" idx="0"/>
          </p:cNvCxnSpPr>
          <p:nvPr/>
        </p:nvCxnSpPr>
        <p:spPr>
          <a:xfrm>
            <a:off x="8334789" y="3576316"/>
            <a:ext cx="748481" cy="4195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>
            <a:extLst>
              <a:ext uri="{FF2B5EF4-FFF2-40B4-BE49-F238E27FC236}">
                <a16:creationId xmlns:a16="http://schemas.microsoft.com/office/drawing/2014/main" id="{809199C7-FD4C-AC44-A3FC-2E26A04D8B66}"/>
              </a:ext>
            </a:extLst>
          </p:cNvPr>
          <p:cNvSpPr/>
          <p:nvPr/>
        </p:nvSpPr>
        <p:spPr>
          <a:xfrm>
            <a:off x="8779749" y="4650454"/>
            <a:ext cx="1588529" cy="3240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Music Screen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8A5D7E2A-8CDD-5247-8ED0-54AEDAEEC48F}"/>
              </a:ext>
            </a:extLst>
          </p:cNvPr>
          <p:cNvCxnSpPr>
            <a:cxnSpLocks/>
            <a:stCxn id="75" idx="5"/>
            <a:endCxn id="131" idx="0"/>
          </p:cNvCxnSpPr>
          <p:nvPr/>
        </p:nvCxnSpPr>
        <p:spPr>
          <a:xfrm>
            <a:off x="9386499" y="4263997"/>
            <a:ext cx="185662" cy="4049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>
            <a:extLst>
              <a:ext uri="{FF2B5EF4-FFF2-40B4-BE49-F238E27FC236}">
                <a16:creationId xmlns:a16="http://schemas.microsoft.com/office/drawing/2014/main" id="{19735F4D-AE76-194C-B5B0-9DD7263BAD1E}"/>
              </a:ext>
            </a:extLst>
          </p:cNvPr>
          <p:cNvSpPr/>
          <p:nvPr/>
        </p:nvSpPr>
        <p:spPr>
          <a:xfrm>
            <a:off x="8513194" y="5402976"/>
            <a:ext cx="872296" cy="30928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Play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97FDE0C4-DD23-634F-8321-9672BEDF9E5A}"/>
              </a:ext>
            </a:extLst>
          </p:cNvPr>
          <p:cNvCxnSpPr>
            <a:cxnSpLocks/>
            <a:stCxn id="97" idx="4"/>
            <a:endCxn id="144" idx="0"/>
          </p:cNvCxnSpPr>
          <p:nvPr/>
        </p:nvCxnSpPr>
        <p:spPr>
          <a:xfrm flipH="1">
            <a:off x="8955790" y="4974507"/>
            <a:ext cx="618224" cy="421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BEB71168-336B-1543-AE35-BF755306306F}"/>
              </a:ext>
            </a:extLst>
          </p:cNvPr>
          <p:cNvCxnSpPr>
            <a:cxnSpLocks/>
            <a:stCxn id="97" idx="4"/>
            <a:endCxn id="111" idx="0"/>
          </p:cNvCxnSpPr>
          <p:nvPr/>
        </p:nvCxnSpPr>
        <p:spPr>
          <a:xfrm>
            <a:off x="9574014" y="4974507"/>
            <a:ext cx="608410" cy="4136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>
            <a:extLst>
              <a:ext uri="{FF2B5EF4-FFF2-40B4-BE49-F238E27FC236}">
                <a16:creationId xmlns:a16="http://schemas.microsoft.com/office/drawing/2014/main" id="{1980425C-D3FA-6F49-9FC0-F61BD1204D21}"/>
              </a:ext>
            </a:extLst>
          </p:cNvPr>
          <p:cNvSpPr/>
          <p:nvPr/>
        </p:nvSpPr>
        <p:spPr>
          <a:xfrm>
            <a:off x="4793189" y="692510"/>
            <a:ext cx="994423" cy="7306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8146F661-2EE3-F74A-A431-29B5DA2DC0E7}"/>
              </a:ext>
            </a:extLst>
          </p:cNvPr>
          <p:cNvSpPr/>
          <p:nvPr/>
        </p:nvSpPr>
        <p:spPr>
          <a:xfrm>
            <a:off x="6086730" y="4671552"/>
            <a:ext cx="1796466" cy="2960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8590284B-0955-4841-A484-464B7C40EB5D}"/>
              </a:ext>
            </a:extLst>
          </p:cNvPr>
          <p:cNvSpPr/>
          <p:nvPr/>
        </p:nvSpPr>
        <p:spPr>
          <a:xfrm>
            <a:off x="8776043" y="4668912"/>
            <a:ext cx="1592235" cy="2960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5639D5F-62EF-2245-87ED-B4BE720DAF13}"/>
              </a:ext>
            </a:extLst>
          </p:cNvPr>
          <p:cNvSpPr/>
          <p:nvPr/>
        </p:nvSpPr>
        <p:spPr>
          <a:xfrm>
            <a:off x="9035010" y="729369"/>
            <a:ext cx="1018876" cy="13808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5445FCC0-5EF7-FB42-9321-5CC344369DE1}"/>
              </a:ext>
            </a:extLst>
          </p:cNvPr>
          <p:cNvSpPr/>
          <p:nvPr/>
        </p:nvSpPr>
        <p:spPr>
          <a:xfrm>
            <a:off x="7337086" y="513124"/>
            <a:ext cx="981049" cy="17801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07B9EBB-935B-9D41-83DA-5ACDD7D10E73}"/>
              </a:ext>
            </a:extLst>
          </p:cNvPr>
          <p:cNvSpPr/>
          <p:nvPr/>
        </p:nvSpPr>
        <p:spPr>
          <a:xfrm>
            <a:off x="10323845" y="481581"/>
            <a:ext cx="1026936" cy="182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7F255144-62C9-BE44-881D-B73A60C589AF}"/>
              </a:ext>
            </a:extLst>
          </p:cNvPr>
          <p:cNvSpPr/>
          <p:nvPr/>
        </p:nvSpPr>
        <p:spPr>
          <a:xfrm>
            <a:off x="6589174" y="5437469"/>
            <a:ext cx="782104" cy="331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C56A1E5-138B-6D43-804D-6CBA692F3F30}"/>
              </a:ext>
            </a:extLst>
          </p:cNvPr>
          <p:cNvSpPr/>
          <p:nvPr/>
        </p:nvSpPr>
        <p:spPr>
          <a:xfrm>
            <a:off x="6364836" y="1707639"/>
            <a:ext cx="379525" cy="276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54E8688C-35ED-1344-A226-31647B99249E}"/>
              </a:ext>
            </a:extLst>
          </p:cNvPr>
          <p:cNvSpPr/>
          <p:nvPr/>
        </p:nvSpPr>
        <p:spPr>
          <a:xfrm>
            <a:off x="8519642" y="5396506"/>
            <a:ext cx="872296" cy="3201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B6B9F510-2C01-D44C-8A7C-4D186A41213F}"/>
              </a:ext>
            </a:extLst>
          </p:cNvPr>
          <p:cNvSpPr/>
          <p:nvPr/>
        </p:nvSpPr>
        <p:spPr>
          <a:xfrm>
            <a:off x="9771557" y="5396506"/>
            <a:ext cx="830402" cy="3168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0670BAA-17E8-BF4D-B22D-285DB88E82BC}"/>
              </a:ext>
            </a:extLst>
          </p:cNvPr>
          <p:cNvSpPr/>
          <p:nvPr/>
        </p:nvSpPr>
        <p:spPr>
          <a:xfrm>
            <a:off x="7578572" y="827370"/>
            <a:ext cx="204219" cy="2304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C0BD32CC-7C03-FA46-8FDB-72AF9AB68024}"/>
              </a:ext>
            </a:extLst>
          </p:cNvPr>
          <p:cNvSpPr/>
          <p:nvPr/>
        </p:nvSpPr>
        <p:spPr>
          <a:xfrm>
            <a:off x="10555921" y="827369"/>
            <a:ext cx="239264" cy="2690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5BCB715C-DEEC-AB44-9E10-138346EFF670}"/>
              </a:ext>
            </a:extLst>
          </p:cNvPr>
          <p:cNvSpPr/>
          <p:nvPr/>
        </p:nvSpPr>
        <p:spPr>
          <a:xfrm>
            <a:off x="7796645" y="825355"/>
            <a:ext cx="255612" cy="2304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00354E58-BD1A-4943-A26B-3D40B2D1C74F}"/>
              </a:ext>
            </a:extLst>
          </p:cNvPr>
          <p:cNvSpPr/>
          <p:nvPr/>
        </p:nvSpPr>
        <p:spPr>
          <a:xfrm>
            <a:off x="10837476" y="827370"/>
            <a:ext cx="239264" cy="2690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6BBFF104-CF33-CE4F-B486-A875360A1F94}"/>
              </a:ext>
            </a:extLst>
          </p:cNvPr>
          <p:cNvSpPr/>
          <p:nvPr/>
        </p:nvSpPr>
        <p:spPr>
          <a:xfrm>
            <a:off x="543155" y="1839668"/>
            <a:ext cx="3707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Graph generation on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DemoApp</a:t>
            </a:r>
            <a:endParaRPr lang="en-US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643C1C5B-E9B8-B34E-A754-721EB45909ED}"/>
              </a:ext>
            </a:extLst>
          </p:cNvPr>
          <p:cNvSpPr txBox="1"/>
          <p:nvPr/>
        </p:nvSpPr>
        <p:spPr>
          <a:xfrm>
            <a:off x="1017267" y="5997873"/>
            <a:ext cx="41425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Fig. Graph of </a:t>
            </a:r>
            <a:r>
              <a:rPr lang="en-US" sz="1500" dirty="0" err="1"/>
              <a:t>DemoApp</a:t>
            </a:r>
            <a:r>
              <a:rPr lang="en-US" sz="1500" dirty="0"/>
              <a:t> v1.0</a:t>
            </a: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9E4429F4-1F2A-5141-B54E-39B675326A97}"/>
              </a:ext>
            </a:extLst>
          </p:cNvPr>
          <p:cNvSpPr/>
          <p:nvPr/>
        </p:nvSpPr>
        <p:spPr>
          <a:xfrm>
            <a:off x="3024035" y="3976385"/>
            <a:ext cx="857662" cy="314183"/>
          </a:xfrm>
          <a:prstGeom prst="ellipse">
            <a:avLst/>
          </a:prstGeom>
          <a:solidFill>
            <a:srgbClr val="DBE4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Music</a:t>
            </a:r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3D866A4D-920F-E44A-9D83-C64E1B618D18}"/>
              </a:ext>
            </a:extLst>
          </p:cNvPr>
          <p:cNvSpPr/>
          <p:nvPr/>
        </p:nvSpPr>
        <p:spPr>
          <a:xfrm>
            <a:off x="2022654" y="3247782"/>
            <a:ext cx="1557534" cy="35282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Main Screen</a:t>
            </a: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9E3FAC78-FF2A-4A41-B5D2-C93F98972C53}"/>
              </a:ext>
            </a:extLst>
          </p:cNvPr>
          <p:cNvSpPr/>
          <p:nvPr/>
        </p:nvSpPr>
        <p:spPr>
          <a:xfrm>
            <a:off x="2022654" y="3272016"/>
            <a:ext cx="1582109" cy="3376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7AF69867-C387-984F-816F-CB09CC2F5961}"/>
              </a:ext>
            </a:extLst>
          </p:cNvPr>
          <p:cNvSpPr/>
          <p:nvPr/>
        </p:nvSpPr>
        <p:spPr>
          <a:xfrm>
            <a:off x="3024036" y="3985008"/>
            <a:ext cx="857661" cy="3138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5C55B0FA-719D-2F4F-B62A-2F8649281896}"/>
              </a:ext>
            </a:extLst>
          </p:cNvPr>
          <p:cNvSpPr/>
          <p:nvPr/>
        </p:nvSpPr>
        <p:spPr>
          <a:xfrm>
            <a:off x="1644410" y="3978714"/>
            <a:ext cx="1029629" cy="3312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Pictures</a:t>
            </a:r>
          </a:p>
        </p:txBody>
      </p: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476FDF55-684B-BC4A-BB59-3ED57CA5E72C}"/>
              </a:ext>
            </a:extLst>
          </p:cNvPr>
          <p:cNvCxnSpPr>
            <a:cxnSpLocks/>
            <a:stCxn id="204" idx="4"/>
            <a:endCxn id="227" idx="0"/>
          </p:cNvCxnSpPr>
          <p:nvPr/>
        </p:nvCxnSpPr>
        <p:spPr>
          <a:xfrm flipH="1">
            <a:off x="2177253" y="3609692"/>
            <a:ext cx="636456" cy="3631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F8931D98-6AF8-C24C-858B-002F53F216D0}"/>
              </a:ext>
            </a:extLst>
          </p:cNvPr>
          <p:cNvCxnSpPr>
            <a:cxnSpLocks/>
            <a:stCxn id="227" idx="3"/>
            <a:endCxn id="210" idx="0"/>
          </p:cNvCxnSpPr>
          <p:nvPr/>
        </p:nvCxnSpPr>
        <p:spPr>
          <a:xfrm flipH="1">
            <a:off x="1504034" y="4255638"/>
            <a:ext cx="309190" cy="3680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Oval 209">
            <a:extLst>
              <a:ext uri="{FF2B5EF4-FFF2-40B4-BE49-F238E27FC236}">
                <a16:creationId xmlns:a16="http://schemas.microsoft.com/office/drawing/2014/main" id="{C48602F7-D920-AD41-B272-D5F2043FF541}"/>
              </a:ext>
            </a:extLst>
          </p:cNvPr>
          <p:cNvSpPr/>
          <p:nvPr/>
        </p:nvSpPr>
        <p:spPr>
          <a:xfrm>
            <a:off x="621980" y="4623706"/>
            <a:ext cx="1764107" cy="32316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Pictures Screen</a:t>
            </a:r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BD4DA43F-C9E9-B54D-977B-58DDAAE222AF}"/>
              </a:ext>
            </a:extLst>
          </p:cNvPr>
          <p:cNvSpPr/>
          <p:nvPr/>
        </p:nvSpPr>
        <p:spPr>
          <a:xfrm>
            <a:off x="1112650" y="5406380"/>
            <a:ext cx="781234" cy="32419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Show</a:t>
            </a:r>
          </a:p>
        </p:txBody>
      </p: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E8745E28-ABA1-2346-B5BC-68A8103754EA}"/>
              </a:ext>
            </a:extLst>
          </p:cNvPr>
          <p:cNvCxnSpPr>
            <a:cxnSpLocks/>
            <a:stCxn id="210" idx="4"/>
            <a:endCxn id="211" idx="0"/>
          </p:cNvCxnSpPr>
          <p:nvPr/>
        </p:nvCxnSpPr>
        <p:spPr>
          <a:xfrm flipH="1">
            <a:off x="1503267" y="4946871"/>
            <a:ext cx="767" cy="4595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BE18ACD2-DD6F-2049-82D4-9AEC0C40E11D}"/>
              </a:ext>
            </a:extLst>
          </p:cNvPr>
          <p:cNvCxnSpPr>
            <a:cxnSpLocks/>
            <a:stCxn id="204" idx="4"/>
            <a:endCxn id="200" idx="0"/>
          </p:cNvCxnSpPr>
          <p:nvPr/>
        </p:nvCxnSpPr>
        <p:spPr>
          <a:xfrm>
            <a:off x="2813709" y="3609692"/>
            <a:ext cx="639157" cy="3666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Oval 213">
            <a:extLst>
              <a:ext uri="{FF2B5EF4-FFF2-40B4-BE49-F238E27FC236}">
                <a16:creationId xmlns:a16="http://schemas.microsoft.com/office/drawing/2014/main" id="{06F37D8F-82E1-D24E-AEA3-0F69670D60CC}"/>
              </a:ext>
            </a:extLst>
          </p:cNvPr>
          <p:cNvSpPr/>
          <p:nvPr/>
        </p:nvSpPr>
        <p:spPr>
          <a:xfrm>
            <a:off x="3062395" y="4636521"/>
            <a:ext cx="1588529" cy="3240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Music Screen</a:t>
            </a:r>
          </a:p>
        </p:txBody>
      </p: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288EF0B2-9A57-4A47-BFDE-B0A1F63EA204}"/>
              </a:ext>
            </a:extLst>
          </p:cNvPr>
          <p:cNvCxnSpPr>
            <a:cxnSpLocks/>
            <a:stCxn id="200" idx="5"/>
            <a:endCxn id="226" idx="0"/>
          </p:cNvCxnSpPr>
          <p:nvPr/>
        </p:nvCxnSpPr>
        <p:spPr>
          <a:xfrm>
            <a:off x="3756095" y="4244557"/>
            <a:ext cx="98324" cy="4015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Oval 215">
            <a:extLst>
              <a:ext uri="{FF2B5EF4-FFF2-40B4-BE49-F238E27FC236}">
                <a16:creationId xmlns:a16="http://schemas.microsoft.com/office/drawing/2014/main" id="{B48E0391-E854-BE41-A039-9056BCA1C25E}"/>
              </a:ext>
            </a:extLst>
          </p:cNvPr>
          <p:cNvSpPr/>
          <p:nvPr/>
        </p:nvSpPr>
        <p:spPr>
          <a:xfrm>
            <a:off x="2820642" y="5394158"/>
            <a:ext cx="872296" cy="30928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Play</a:t>
            </a:r>
          </a:p>
        </p:txBody>
      </p: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305716C5-AB23-9942-B7AF-3B7D0DE01DF3}"/>
              </a:ext>
            </a:extLst>
          </p:cNvPr>
          <p:cNvCxnSpPr>
            <a:cxnSpLocks/>
            <a:stCxn id="214" idx="4"/>
            <a:endCxn id="235" idx="0"/>
          </p:cNvCxnSpPr>
          <p:nvPr/>
        </p:nvCxnSpPr>
        <p:spPr>
          <a:xfrm flipH="1">
            <a:off x="3256790" y="4960574"/>
            <a:ext cx="599870" cy="4371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4369BB93-91F1-974F-A1F5-1AC78EFA5EF9}"/>
              </a:ext>
            </a:extLst>
          </p:cNvPr>
          <p:cNvCxnSpPr>
            <a:cxnSpLocks/>
            <a:stCxn id="214" idx="4"/>
            <a:endCxn id="217" idx="0"/>
          </p:cNvCxnSpPr>
          <p:nvPr/>
        </p:nvCxnSpPr>
        <p:spPr>
          <a:xfrm>
            <a:off x="3856660" y="4960574"/>
            <a:ext cx="610858" cy="429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Oval 223">
            <a:extLst>
              <a:ext uri="{FF2B5EF4-FFF2-40B4-BE49-F238E27FC236}">
                <a16:creationId xmlns:a16="http://schemas.microsoft.com/office/drawing/2014/main" id="{12E455BF-F241-B549-A804-9C3BD52CAE54}"/>
              </a:ext>
            </a:extLst>
          </p:cNvPr>
          <p:cNvSpPr/>
          <p:nvPr/>
        </p:nvSpPr>
        <p:spPr>
          <a:xfrm>
            <a:off x="1669016" y="3968907"/>
            <a:ext cx="1007314" cy="3312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7DF6DF4A-EE78-CD47-A64A-E34B96BEDC37}"/>
              </a:ext>
            </a:extLst>
          </p:cNvPr>
          <p:cNvSpPr/>
          <p:nvPr/>
        </p:nvSpPr>
        <p:spPr>
          <a:xfrm>
            <a:off x="621980" y="4643777"/>
            <a:ext cx="1796466" cy="2960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DF38C149-6E44-B346-9124-E20BE29F6F1A}"/>
              </a:ext>
            </a:extLst>
          </p:cNvPr>
          <p:cNvSpPr/>
          <p:nvPr/>
        </p:nvSpPr>
        <p:spPr>
          <a:xfrm>
            <a:off x="3058301" y="4646115"/>
            <a:ext cx="1592235" cy="2960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46276E13-F9D4-0D45-833C-432EF165FB44}"/>
              </a:ext>
            </a:extLst>
          </p:cNvPr>
          <p:cNvSpPr/>
          <p:nvPr/>
        </p:nvSpPr>
        <p:spPr>
          <a:xfrm>
            <a:off x="1092676" y="5410107"/>
            <a:ext cx="789021" cy="32419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Show</a:t>
            </a:r>
          </a:p>
        </p:txBody>
      </p:sp>
      <p:sp>
        <p:nvSpPr>
          <p:cNvPr id="234" name="Oval 233">
            <a:extLst>
              <a:ext uri="{FF2B5EF4-FFF2-40B4-BE49-F238E27FC236}">
                <a16:creationId xmlns:a16="http://schemas.microsoft.com/office/drawing/2014/main" id="{60C82922-E1E1-3446-A344-DA03CD69705D}"/>
              </a:ext>
            </a:extLst>
          </p:cNvPr>
          <p:cNvSpPr/>
          <p:nvPr/>
        </p:nvSpPr>
        <p:spPr>
          <a:xfrm>
            <a:off x="1098285" y="5399391"/>
            <a:ext cx="782104" cy="331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7EDB5583-68AC-1E4E-B2C0-D147395FF0C1}"/>
              </a:ext>
            </a:extLst>
          </p:cNvPr>
          <p:cNvSpPr/>
          <p:nvPr/>
        </p:nvSpPr>
        <p:spPr>
          <a:xfrm>
            <a:off x="2820642" y="5397766"/>
            <a:ext cx="872296" cy="3201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C5DC4507-09B8-3440-96D8-3641B5F7461A}"/>
              </a:ext>
            </a:extLst>
          </p:cNvPr>
          <p:cNvSpPr/>
          <p:nvPr/>
        </p:nvSpPr>
        <p:spPr>
          <a:xfrm>
            <a:off x="4042046" y="5396209"/>
            <a:ext cx="830402" cy="3168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CCEEC33-C2EC-B443-BE3B-EA1511AEA139}"/>
              </a:ext>
            </a:extLst>
          </p:cNvPr>
          <p:cNvSpPr/>
          <p:nvPr/>
        </p:nvSpPr>
        <p:spPr>
          <a:xfrm>
            <a:off x="5824567" y="3760642"/>
            <a:ext cx="2492194" cy="22182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5ED6BCC4-9BFD-4F49-B813-BC140653C7A4}"/>
              </a:ext>
            </a:extLst>
          </p:cNvPr>
          <p:cNvSpPr/>
          <p:nvPr/>
        </p:nvSpPr>
        <p:spPr>
          <a:xfrm>
            <a:off x="7135721" y="4014012"/>
            <a:ext cx="1007314" cy="3312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5C77C70E-E973-C049-9642-86FF6A9C18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3185" y="4544310"/>
            <a:ext cx="579186" cy="579186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5B643E71-F008-6D41-96F4-09D2F2A907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2309" y="5330354"/>
            <a:ext cx="579186" cy="579186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95168D18-CBEF-0441-A9ED-E84985EF15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9673" y="3925883"/>
            <a:ext cx="579186" cy="5791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6F87EF-FAC1-3449-941B-D8DE4CFCAD27}"/>
              </a:ext>
            </a:extLst>
          </p:cNvPr>
          <p:cNvSpPr/>
          <p:nvPr/>
        </p:nvSpPr>
        <p:spPr>
          <a:xfrm>
            <a:off x="4793189" y="692510"/>
            <a:ext cx="994423" cy="72816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F0BFF25-6A8A-EB4A-8A64-FEB96E40CCAE}"/>
              </a:ext>
            </a:extLst>
          </p:cNvPr>
          <p:cNvSpPr/>
          <p:nvPr/>
        </p:nvSpPr>
        <p:spPr>
          <a:xfrm>
            <a:off x="6042773" y="494427"/>
            <a:ext cx="1015128" cy="179733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A6928F67-80FB-6643-86C0-2DA9A81CC0FF}"/>
              </a:ext>
            </a:extLst>
          </p:cNvPr>
          <p:cNvCxnSpPr>
            <a:cxnSpLocks/>
            <a:stCxn id="132" idx="1"/>
            <a:endCxn id="90" idx="0"/>
          </p:cNvCxnSpPr>
          <p:nvPr/>
        </p:nvCxnSpPr>
        <p:spPr>
          <a:xfrm rot="10800000">
            <a:off x="6550338" y="494427"/>
            <a:ext cx="2484673" cy="925360"/>
          </a:xfrm>
          <a:prstGeom prst="bentConnector4">
            <a:avLst>
              <a:gd name="adj1" fmla="val 16643"/>
              <a:gd name="adj2" fmla="val 137947"/>
            </a:avLst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>
            <a:extLst>
              <a:ext uri="{FF2B5EF4-FFF2-40B4-BE49-F238E27FC236}">
                <a16:creationId xmlns:a16="http://schemas.microsoft.com/office/drawing/2014/main" id="{F9E0794D-416A-C046-BF2E-259F9B23C87C}"/>
              </a:ext>
            </a:extLst>
          </p:cNvPr>
          <p:cNvCxnSpPr>
            <a:cxnSpLocks/>
            <a:stCxn id="132" idx="1"/>
            <a:endCxn id="3" idx="0"/>
          </p:cNvCxnSpPr>
          <p:nvPr/>
        </p:nvCxnSpPr>
        <p:spPr>
          <a:xfrm rot="10800000">
            <a:off x="5290402" y="692511"/>
            <a:ext cx="3744609" cy="727277"/>
          </a:xfrm>
          <a:prstGeom prst="bentConnector4">
            <a:avLst>
              <a:gd name="adj1" fmla="val 10886"/>
              <a:gd name="adj2" fmla="val 175502"/>
            </a:avLst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ultiply 27">
            <a:extLst>
              <a:ext uri="{FF2B5EF4-FFF2-40B4-BE49-F238E27FC236}">
                <a16:creationId xmlns:a16="http://schemas.microsoft.com/office/drawing/2014/main" id="{AD19197E-49EF-7F48-9581-35902EF3E750}"/>
              </a:ext>
            </a:extLst>
          </p:cNvPr>
          <p:cNvSpPr/>
          <p:nvPr/>
        </p:nvSpPr>
        <p:spPr>
          <a:xfrm>
            <a:off x="8513194" y="1490582"/>
            <a:ext cx="396789" cy="352821"/>
          </a:xfrm>
          <a:prstGeom prst="mathMultiply">
            <a:avLst>
              <a:gd name="adj1" fmla="val 9371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8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1" grpId="1" animBg="1"/>
      <p:bldP spid="217" grpId="0" animBg="1"/>
      <p:bldP spid="217" grpId="1" animBg="1"/>
      <p:bldP spid="139" grpId="0" animBg="1"/>
      <p:bldP spid="138" grpId="0" animBg="1"/>
      <p:bldP spid="231" grpId="0" animBg="1"/>
      <p:bldP spid="230" grpId="0" animBg="1"/>
      <p:bldP spid="228" grpId="0" animBg="1"/>
      <p:bldP spid="228" grpId="1" animBg="1"/>
      <p:bldP spid="136" grpId="0" animBg="1"/>
      <p:bldP spid="136" grpId="1" animBg="1"/>
      <p:bldP spid="137" grpId="0" animBg="1"/>
      <p:bldP spid="227" grpId="0" animBg="1"/>
      <p:bldP spid="227" grpId="1" animBg="1"/>
      <p:bldP spid="75" grpId="0" animBg="1"/>
      <p:bldP spid="40" grpId="0" animBg="1"/>
      <p:bldP spid="2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43" grpId="0" animBg="1"/>
      <p:bldP spid="50" grpId="0" animBg="1"/>
      <p:bldP spid="97" grpId="0" animBg="1"/>
      <p:bldP spid="110" grpId="0" animBg="1"/>
      <p:bldP spid="110" grpId="1" animBg="1"/>
      <p:bldP spid="128" grpId="0" animBg="1"/>
      <p:bldP spid="128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6" grpId="0" animBg="1"/>
      <p:bldP spid="146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5" grpId="0"/>
      <p:bldP spid="156" grpId="0"/>
      <p:bldP spid="200" grpId="0" animBg="1"/>
      <p:bldP spid="201" grpId="0" animBg="1"/>
      <p:bldP spid="204" grpId="0" animBg="1"/>
      <p:bldP spid="204" grpId="1" animBg="1"/>
      <p:bldP spid="205" grpId="0" animBg="1"/>
      <p:bldP spid="205" grpId="1" animBg="1"/>
      <p:bldP spid="207" grpId="0" animBg="1"/>
      <p:bldP spid="210" grpId="0" animBg="1"/>
      <p:bldP spid="211" grpId="0" animBg="1"/>
      <p:bldP spid="211" grpId="1" animBg="1"/>
      <p:bldP spid="214" grpId="0" animBg="1"/>
      <p:bldP spid="216" grpId="0" animBg="1"/>
      <p:bldP spid="216" grpId="1" animBg="1"/>
      <p:bldP spid="224" grpId="0" animBg="1"/>
      <p:bldP spid="224" grpId="1" animBg="1"/>
      <p:bldP spid="225" grpId="0" animBg="1"/>
      <p:bldP spid="225" grpId="1" animBg="1"/>
      <p:bldP spid="226" grpId="0" animBg="1"/>
      <p:bldP spid="226" grpId="1" animBg="1"/>
      <p:bldP spid="229" grpId="0" animBg="1"/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  <p:bldP spid="48" grpId="0" animBg="1"/>
      <p:bldP spid="127" grpId="0" animBg="1"/>
      <p:bldP spid="127" grpId="1" animBg="1"/>
      <p:bldP spid="3" grpId="0" animBg="1"/>
      <p:bldP spid="3" grpId="1" animBg="1"/>
      <p:bldP spid="90" grpId="1" animBg="1"/>
      <p:bldP spid="90" grpId="2" animBg="1"/>
      <p:bldP spid="28" grpId="0" animBg="1"/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Arial" charset="0"/>
                <a:ea typeface="Arial" charset="0"/>
                <a:cs typeface="Arial" charset="0"/>
              </a:rPr>
              <a:t>Mimic System Overview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122752" y="2692399"/>
            <a:ext cx="1148196" cy="1067088"/>
            <a:chOff x="5606761" y="1256613"/>
            <a:chExt cx="1148196" cy="106708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8909" y="1256613"/>
              <a:ext cx="723900" cy="7747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606761" y="2031313"/>
              <a:ext cx="114819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/>
                <a:t>Mimic script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08840" y="4187266"/>
            <a:ext cx="1219200" cy="1119832"/>
            <a:chOff x="8101445" y="1193113"/>
            <a:chExt cx="1219200" cy="111983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01445" y="1193113"/>
              <a:ext cx="1219200" cy="8382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136947" y="2020557"/>
              <a:ext cx="114819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/>
                <a:t>Apps</a:t>
              </a:r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1FD0B84-29B8-B54E-98D4-95AF54CC896D}"/>
              </a:ext>
            </a:extLst>
          </p:cNvPr>
          <p:cNvSpPr/>
          <p:nvPr/>
        </p:nvSpPr>
        <p:spPr>
          <a:xfrm>
            <a:off x="4370017" y="1931549"/>
            <a:ext cx="3136900" cy="3688562"/>
          </a:xfrm>
          <a:prstGeom prst="roundRect">
            <a:avLst>
              <a:gd name="adj" fmla="val 11485"/>
            </a:avLst>
          </a:prstGeom>
          <a:solidFill>
            <a:srgbClr val="F7F7F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F1DE8B-1E7A-3F47-A79E-FF6D5637259E}"/>
              </a:ext>
            </a:extLst>
          </p:cNvPr>
          <p:cNvSpPr txBox="1"/>
          <p:nvPr/>
        </p:nvSpPr>
        <p:spPr>
          <a:xfrm>
            <a:off x="5081652" y="1991634"/>
            <a:ext cx="1780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Mimic Runtime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0AF92F-5FC0-034B-9B81-2CC287C2B0DE}"/>
              </a:ext>
            </a:extLst>
          </p:cNvPr>
          <p:cNvSpPr/>
          <p:nvPr/>
        </p:nvSpPr>
        <p:spPr>
          <a:xfrm>
            <a:off x="4868747" y="2548261"/>
            <a:ext cx="2159000" cy="5314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Device Controller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DCE06B-6573-C345-9E0A-1C030CDB10F9}"/>
              </a:ext>
            </a:extLst>
          </p:cNvPr>
          <p:cNvSpPr/>
          <p:nvPr/>
        </p:nvSpPr>
        <p:spPr>
          <a:xfrm>
            <a:off x="4868747" y="3284506"/>
            <a:ext cx="2159000" cy="5272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Testing Engine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28905B7-C711-8345-AE06-DEF3DC2C6953}"/>
              </a:ext>
            </a:extLst>
          </p:cNvPr>
          <p:cNvSpPr/>
          <p:nvPr/>
        </p:nvSpPr>
        <p:spPr>
          <a:xfrm>
            <a:off x="4868747" y="4015844"/>
            <a:ext cx="2159000" cy="5272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Graph Generator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7A8DDF5-11F3-1546-B24B-C00119AFBF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7594" y="2723113"/>
            <a:ext cx="661079" cy="112278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303DCE5-BF51-994A-AA93-37EB622E56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6658" y="2723113"/>
            <a:ext cx="661079" cy="11227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36CC36B-1634-AA42-9EBB-75A93CFB1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5722" y="2735813"/>
            <a:ext cx="661079" cy="112278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315904D-7B3D-A94E-9879-F565665201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4786" y="2723113"/>
            <a:ext cx="661079" cy="112278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08AF7F3-578F-6247-B1B3-00779431B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7594" y="3982717"/>
            <a:ext cx="661079" cy="112278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AE18FD8-259D-1C43-9081-4595819154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6658" y="3982717"/>
            <a:ext cx="661079" cy="112278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2429B9A-9C69-ED42-86AA-7BA6D0D215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5722" y="3995417"/>
            <a:ext cx="661079" cy="112278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523D834-8DAE-1243-ABBA-5FAFC6A47D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4786" y="3982717"/>
            <a:ext cx="661079" cy="1122785"/>
          </a:xfrm>
          <a:prstGeom prst="rect">
            <a:avLst/>
          </a:prstGeom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FB9E0BBD-F4B1-8D40-9209-EF90D5351798}"/>
              </a:ext>
            </a:extLst>
          </p:cNvPr>
          <p:cNvSpPr/>
          <p:nvPr/>
        </p:nvSpPr>
        <p:spPr>
          <a:xfrm>
            <a:off x="3396752" y="3079749"/>
            <a:ext cx="723900" cy="29238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 Arrow 18">
            <a:extLst>
              <a:ext uri="{FF2B5EF4-FFF2-40B4-BE49-F238E27FC236}">
                <a16:creationId xmlns:a16="http://schemas.microsoft.com/office/drawing/2014/main" id="{F7C50758-BCE8-3B46-A3AF-BC0ABFB175EC}"/>
              </a:ext>
            </a:extLst>
          </p:cNvPr>
          <p:cNvSpPr/>
          <p:nvPr/>
        </p:nvSpPr>
        <p:spPr>
          <a:xfrm>
            <a:off x="7679280" y="3793669"/>
            <a:ext cx="611245" cy="281521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35BE0C-3213-724E-AE11-6229513DB917}"/>
              </a:ext>
            </a:extLst>
          </p:cNvPr>
          <p:cNvSpPr/>
          <p:nvPr/>
        </p:nvSpPr>
        <p:spPr>
          <a:xfrm>
            <a:off x="4868747" y="4747182"/>
            <a:ext cx="2159000" cy="527232"/>
          </a:xfrm>
          <a:prstGeom prst="rect">
            <a:avLst/>
          </a:prstGeom>
          <a:solidFill>
            <a:srgbClr val="BDD6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Visual Inspector</a:t>
            </a:r>
            <a:endParaRPr lang="en-US" dirty="0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44CE9FAE-539C-B942-9406-F198BB707076}"/>
              </a:ext>
            </a:extLst>
          </p:cNvPr>
          <p:cNvSpPr/>
          <p:nvPr/>
        </p:nvSpPr>
        <p:spPr>
          <a:xfrm>
            <a:off x="3396752" y="4509456"/>
            <a:ext cx="723900" cy="29238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41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47142" cy="1325563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Arial" charset="0"/>
                <a:ea typeface="Arial" charset="0"/>
                <a:cs typeface="Arial" charset="0"/>
              </a:rPr>
              <a:t>Visual Inspector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(4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requirement – Comparison of UI appearance)</a:t>
            </a:r>
            <a:endParaRPr lang="en-US" sz="22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80B33C-6695-BB4F-AADC-851C954AD779}"/>
              </a:ext>
            </a:extLst>
          </p:cNvPr>
          <p:cNvSpPr txBox="1">
            <a:spLocks/>
          </p:cNvSpPr>
          <p:nvPr/>
        </p:nvSpPr>
        <p:spPr>
          <a:xfrm>
            <a:off x="1230130" y="1500966"/>
            <a:ext cx="10778378" cy="3916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500" dirty="0"/>
              <a:t>Compares UI appearances across different devices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Different devices may have unexpected differences</a:t>
            </a:r>
            <a:r>
              <a:rPr lang="en-US" sz="2500" dirty="0"/>
              <a:t> </a:t>
            </a:r>
            <a:r>
              <a:rPr lang="en-US" sz="1800" dirty="0"/>
              <a:t>– e.g., UI distortion and misposition 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Requires a computation to capture the differences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00" dirty="0"/>
          </a:p>
          <a:p>
            <a:pPr marL="0" indent="0">
              <a:lnSpc>
                <a:spcPct val="100000"/>
              </a:lnSpc>
              <a:buNone/>
            </a:pPr>
            <a:endParaRPr lang="en-US" sz="1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700" dirty="0"/>
              <a:t>How it works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200" dirty="0"/>
              <a:t>Takes screenshots on leader and follower devices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200" dirty="0"/>
              <a:t>Masks the top status bar and the bottom navigation bar</a:t>
            </a:r>
            <a:endParaRPr lang="en-US" sz="2200" b="1" i="1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200" dirty="0"/>
              <a:t>Computes the difference between the screenshots using</a:t>
            </a:r>
            <a:r>
              <a:rPr lang="en-US" sz="2300" dirty="0"/>
              <a:t>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66E503-4AAC-F640-9E9C-A5831B11B02C}"/>
              </a:ext>
            </a:extLst>
          </p:cNvPr>
          <p:cNvSpPr/>
          <p:nvPr/>
        </p:nvSpPr>
        <p:spPr>
          <a:xfrm>
            <a:off x="2420766" y="5355520"/>
            <a:ext cx="705676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chemeClr val="accent5">
                    <a:lumMod val="75000"/>
                  </a:schemeClr>
                </a:solidFill>
              </a:rPr>
              <a:t>Color Histogram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</a:rPr>
              <a:t> &amp;</a:t>
            </a:r>
            <a:r>
              <a:rPr lang="en-US" sz="2500" dirty="0"/>
              <a:t> </a:t>
            </a:r>
            <a:r>
              <a:rPr lang="en-US" sz="2500" b="1" dirty="0">
                <a:solidFill>
                  <a:schemeClr val="accent5">
                    <a:lumMod val="75000"/>
                  </a:schemeClr>
                </a:solidFill>
              </a:rPr>
              <a:t>Feature Matching</a:t>
            </a:r>
            <a:r>
              <a:rPr lang="en-US" sz="2500" dirty="0"/>
              <a:t> </a:t>
            </a:r>
            <a:r>
              <a:rPr lang="en-US" sz="2000" dirty="0"/>
              <a:t>(OpenCV)</a:t>
            </a:r>
            <a:r>
              <a:rPr lang="en-US" sz="2000" b="1" i="1" dirty="0"/>
              <a:t> </a:t>
            </a: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DB8E40-69D3-F24B-A76D-367EA0B4918B}"/>
              </a:ext>
            </a:extLst>
          </p:cNvPr>
          <p:cNvSpPr txBox="1"/>
          <p:nvPr/>
        </p:nvSpPr>
        <p:spPr>
          <a:xfrm>
            <a:off x="3986213" y="4829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F168870-9C62-A444-A5B1-6CAB8750F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1117" y="2673501"/>
            <a:ext cx="1430996" cy="254399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CF5E832-358B-0244-BD10-7116E34668AA}"/>
              </a:ext>
            </a:extLst>
          </p:cNvPr>
          <p:cNvSpPr/>
          <p:nvPr/>
        </p:nvSpPr>
        <p:spPr>
          <a:xfrm>
            <a:off x="9123967" y="2613982"/>
            <a:ext cx="1545295" cy="2277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707A14-8EB4-D944-869F-43B23BBF8915}"/>
              </a:ext>
            </a:extLst>
          </p:cNvPr>
          <p:cNvSpPr/>
          <p:nvPr/>
        </p:nvSpPr>
        <p:spPr>
          <a:xfrm>
            <a:off x="9123967" y="4961527"/>
            <a:ext cx="1545295" cy="3154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096178-2177-BB46-9D1F-1C7308EE5D7B}"/>
              </a:ext>
            </a:extLst>
          </p:cNvPr>
          <p:cNvSpPr/>
          <p:nvPr/>
        </p:nvSpPr>
        <p:spPr>
          <a:xfrm>
            <a:off x="4855467" y="86749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33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9" grpId="0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Arial" charset="0"/>
                <a:ea typeface="Arial" charset="0"/>
                <a:cs typeface="Arial" charset="0"/>
              </a:rPr>
              <a:t>Example of Visual Inspection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3864427" cy="450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u="sng" dirty="0"/>
              <a:t>Color Histogram</a:t>
            </a:r>
            <a:endParaRPr lang="en-US" u="sn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045D44-A3F3-BA4C-AF7B-57AB6FCA9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336" y="2340401"/>
            <a:ext cx="1860077" cy="3306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E2DDBB-4EC9-6E4B-88C4-186E8C14B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808" y="2340401"/>
            <a:ext cx="1860077" cy="33068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B3106B-E2D4-0649-9A4A-66067544C8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1280" y="2340401"/>
            <a:ext cx="1860077" cy="33068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D14A583-6A5F-FC46-B295-08428ACACB01}"/>
              </a:ext>
            </a:extLst>
          </p:cNvPr>
          <p:cNvSpPr/>
          <p:nvPr/>
        </p:nvSpPr>
        <p:spPr>
          <a:xfrm>
            <a:off x="905962" y="5716380"/>
            <a:ext cx="186007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Version 4 </a:t>
            </a:r>
            <a:r>
              <a:rPr lang="en-US" sz="1300" dirty="0"/>
              <a:t>(leader)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50A87C-F183-AA42-A12E-71AB7612B130}"/>
              </a:ext>
            </a:extLst>
          </p:cNvPr>
          <p:cNvSpPr/>
          <p:nvPr/>
        </p:nvSpPr>
        <p:spPr>
          <a:xfrm>
            <a:off x="3345590" y="5716380"/>
            <a:ext cx="139051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Version 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FA22AF-1053-1145-8B24-B97CBAF7D3CB}"/>
              </a:ext>
            </a:extLst>
          </p:cNvPr>
          <p:cNvSpPr/>
          <p:nvPr/>
        </p:nvSpPr>
        <p:spPr>
          <a:xfrm>
            <a:off x="2794244" y="6108721"/>
            <a:ext cx="2459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Open GPS Tracker App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3C128B-8216-394C-8A75-22E9E26214ED}"/>
              </a:ext>
            </a:extLst>
          </p:cNvPr>
          <p:cNvSpPr/>
          <p:nvPr/>
        </p:nvSpPr>
        <p:spPr>
          <a:xfrm>
            <a:off x="5546062" y="5720015"/>
            <a:ext cx="139051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 Version 6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890E444-FB0A-A346-8E65-A40DD3C84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599179"/>
              </p:ext>
            </p:extLst>
          </p:nvPr>
        </p:nvGraphicFramePr>
        <p:xfrm>
          <a:off x="7573760" y="4646551"/>
          <a:ext cx="4285671" cy="13929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4557">
                  <a:extLst>
                    <a:ext uri="{9D8B030D-6E8A-4147-A177-3AD203B41FA5}">
                      <a16:colId xmlns:a16="http://schemas.microsoft.com/office/drawing/2014/main" val="1054053431"/>
                    </a:ext>
                  </a:extLst>
                </a:gridCol>
                <a:gridCol w="1182557">
                  <a:extLst>
                    <a:ext uri="{9D8B030D-6E8A-4147-A177-3AD203B41FA5}">
                      <a16:colId xmlns:a16="http://schemas.microsoft.com/office/drawing/2014/main" val="1497166624"/>
                    </a:ext>
                  </a:extLst>
                </a:gridCol>
                <a:gridCol w="1428557">
                  <a:extLst>
                    <a:ext uri="{9D8B030D-6E8A-4147-A177-3AD203B41FA5}">
                      <a16:colId xmlns:a16="http://schemas.microsoft.com/office/drawing/2014/main" val="3353314859"/>
                    </a:ext>
                  </a:extLst>
                </a:gridCol>
              </a:tblGrid>
              <a:tr h="42217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Compare with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Color</a:t>
                      </a:r>
                    </a:p>
                    <a:p>
                      <a:pPr algn="ctr"/>
                      <a:r>
                        <a:rPr lang="en-US" sz="1500" b="1" dirty="0"/>
                        <a:t>Histogram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Feature </a:t>
                      </a:r>
                    </a:p>
                    <a:p>
                      <a:pPr algn="ctr"/>
                      <a:r>
                        <a:rPr lang="en-US" sz="1500" b="1" dirty="0"/>
                        <a:t>Matching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9029061"/>
                  </a:ext>
                </a:extLst>
              </a:tr>
              <a:tr h="422177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Version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3.4 %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0583247"/>
                  </a:ext>
                </a:extLst>
              </a:tr>
              <a:tr h="4221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Version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56.02 %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467651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A8AC6137-88CE-D541-9166-1B53AB36E091}"/>
              </a:ext>
            </a:extLst>
          </p:cNvPr>
          <p:cNvSpPr/>
          <p:nvPr/>
        </p:nvSpPr>
        <p:spPr>
          <a:xfrm>
            <a:off x="8486864" y="6107781"/>
            <a:ext cx="2459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Difference Percentages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7A0C954-5D0E-4F4A-9A42-83ED87ADDD69}"/>
              </a:ext>
            </a:extLst>
          </p:cNvPr>
          <p:cNvCxnSpPr>
            <a:cxnSpLocks/>
          </p:cNvCxnSpPr>
          <p:nvPr/>
        </p:nvCxnSpPr>
        <p:spPr>
          <a:xfrm>
            <a:off x="2449474" y="4657108"/>
            <a:ext cx="3203181" cy="8575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E42BF7-5D47-0246-BA1C-5C586C51AD22}"/>
              </a:ext>
            </a:extLst>
          </p:cNvPr>
          <p:cNvCxnSpPr>
            <a:cxnSpLocks/>
          </p:cNvCxnSpPr>
          <p:nvPr/>
        </p:nvCxnSpPr>
        <p:spPr>
          <a:xfrm>
            <a:off x="2449474" y="4665684"/>
            <a:ext cx="1000308" cy="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6B9F8C66-C7BE-8448-B65F-3AF2589178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51" t="6982" r="6781" b="3671"/>
          <a:stretch/>
        </p:blipFill>
        <p:spPr>
          <a:xfrm>
            <a:off x="7446345" y="1027906"/>
            <a:ext cx="4419600" cy="317192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0C4C07-9AA2-A840-A5AA-4AF3B01A7733}"/>
              </a:ext>
            </a:extLst>
          </p:cNvPr>
          <p:cNvSpPr txBox="1"/>
          <p:nvPr/>
        </p:nvSpPr>
        <p:spPr>
          <a:xfrm>
            <a:off x="8431317" y="4199832"/>
            <a:ext cx="1012863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00" dirty="0"/>
              <a:t>Version 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EB6C4B-0622-E945-BCED-DD23E49BD9E0}"/>
              </a:ext>
            </a:extLst>
          </p:cNvPr>
          <p:cNvSpPr txBox="1"/>
          <p:nvPr/>
        </p:nvSpPr>
        <p:spPr>
          <a:xfrm>
            <a:off x="10367377" y="4199832"/>
            <a:ext cx="1157904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00" dirty="0"/>
              <a:t>Version 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F84DD3-65A1-714E-9877-E78395A0F2A2}"/>
              </a:ext>
            </a:extLst>
          </p:cNvPr>
          <p:cNvSpPr txBox="1"/>
          <p:nvPr/>
        </p:nvSpPr>
        <p:spPr>
          <a:xfrm>
            <a:off x="10281916" y="4199832"/>
            <a:ext cx="1319798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00" dirty="0"/>
              <a:t>Version 6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A527DE9-EA32-FA40-94FC-8F163EB855D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934" r="6386" b="3696"/>
          <a:stretch/>
        </p:blipFill>
        <p:spPr>
          <a:xfrm>
            <a:off x="7441568" y="1038087"/>
            <a:ext cx="4429153" cy="313576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E3827CF-02C0-224F-A69C-A28E18D44F14}"/>
              </a:ext>
            </a:extLst>
          </p:cNvPr>
          <p:cNvSpPr/>
          <p:nvPr/>
        </p:nvSpPr>
        <p:spPr>
          <a:xfrm>
            <a:off x="9258299" y="5195455"/>
            <a:ext cx="1163527" cy="3995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092769A-D443-514D-B7BB-B4B25857C576}"/>
              </a:ext>
            </a:extLst>
          </p:cNvPr>
          <p:cNvSpPr/>
          <p:nvPr/>
        </p:nvSpPr>
        <p:spPr>
          <a:xfrm>
            <a:off x="9263041" y="5639999"/>
            <a:ext cx="1163527" cy="3995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BA2FD65-9071-1C49-A85C-7F6496EA739D}"/>
              </a:ext>
            </a:extLst>
          </p:cNvPr>
          <p:cNvSpPr/>
          <p:nvPr/>
        </p:nvSpPr>
        <p:spPr>
          <a:xfrm>
            <a:off x="9242026" y="1139466"/>
            <a:ext cx="828236" cy="11024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5155296-DDDF-AB48-82EE-D1B5400358DB}"/>
              </a:ext>
            </a:extLst>
          </p:cNvPr>
          <p:cNvSpPr/>
          <p:nvPr/>
        </p:nvSpPr>
        <p:spPr>
          <a:xfrm>
            <a:off x="11187596" y="1136638"/>
            <a:ext cx="828236" cy="11024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9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1" grpId="0"/>
      <p:bldP spid="12" grpId="0"/>
      <p:bldP spid="13" grpId="0"/>
      <p:bldP spid="14" grpId="0"/>
      <p:bldP spid="16" grpId="0"/>
      <p:bldP spid="21" grpId="0"/>
      <p:bldP spid="22" grpId="0"/>
      <p:bldP spid="22" grpId="1"/>
      <p:bldP spid="23" grpId="0"/>
      <p:bldP spid="27" grpId="0" animBg="1"/>
      <p:bldP spid="27" grpId="1" animBg="1"/>
      <p:bldP spid="28" grpId="0" animBg="1"/>
      <p:bldP spid="3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Arial" charset="0"/>
                <a:ea typeface="Arial" charset="0"/>
                <a:cs typeface="Arial" charset="0"/>
              </a:rPr>
              <a:t>Example of Visual Inspection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3864427" cy="450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u="sng" dirty="0"/>
              <a:t>Feature Matching</a:t>
            </a:r>
            <a:endParaRPr lang="en-US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31A63F-FA9D-9C4D-B54C-0B608491E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336" y="2340401"/>
            <a:ext cx="1860077" cy="3306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DC0F57-B48B-984F-B8D3-D3866333A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808" y="2340401"/>
            <a:ext cx="1860077" cy="3306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B0CFF6-D43D-F749-86D7-85E9EC555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1280" y="2340401"/>
            <a:ext cx="1860077" cy="330680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940E47F-1AF1-BE43-B219-2FC3E71732F2}"/>
              </a:ext>
            </a:extLst>
          </p:cNvPr>
          <p:cNvSpPr/>
          <p:nvPr/>
        </p:nvSpPr>
        <p:spPr>
          <a:xfrm>
            <a:off x="3345590" y="5716380"/>
            <a:ext cx="139051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Version 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33FE40-0EA2-1C4A-80B9-EFB754139990}"/>
              </a:ext>
            </a:extLst>
          </p:cNvPr>
          <p:cNvSpPr/>
          <p:nvPr/>
        </p:nvSpPr>
        <p:spPr>
          <a:xfrm>
            <a:off x="2794244" y="6108721"/>
            <a:ext cx="2459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Open GPS Tracker App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77D27A-4DB0-FD4B-8C76-CE73E3257F19}"/>
              </a:ext>
            </a:extLst>
          </p:cNvPr>
          <p:cNvSpPr/>
          <p:nvPr/>
        </p:nvSpPr>
        <p:spPr>
          <a:xfrm>
            <a:off x="5546062" y="5720015"/>
            <a:ext cx="139051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Version 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D88A39-8E5E-8743-8204-2D054B89FA15}"/>
              </a:ext>
            </a:extLst>
          </p:cNvPr>
          <p:cNvSpPr/>
          <p:nvPr/>
        </p:nvSpPr>
        <p:spPr>
          <a:xfrm>
            <a:off x="905962" y="5716380"/>
            <a:ext cx="186007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Version 4 </a:t>
            </a:r>
            <a:r>
              <a:rPr lang="en-US" sz="1300" dirty="0"/>
              <a:t>(leader)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8709482-2F46-3E4A-B79B-3F60AE693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019973"/>
              </p:ext>
            </p:extLst>
          </p:nvPr>
        </p:nvGraphicFramePr>
        <p:xfrm>
          <a:off x="7573760" y="4646551"/>
          <a:ext cx="4285671" cy="13929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4557">
                  <a:extLst>
                    <a:ext uri="{9D8B030D-6E8A-4147-A177-3AD203B41FA5}">
                      <a16:colId xmlns:a16="http://schemas.microsoft.com/office/drawing/2014/main" val="1054053431"/>
                    </a:ext>
                  </a:extLst>
                </a:gridCol>
                <a:gridCol w="1182557">
                  <a:extLst>
                    <a:ext uri="{9D8B030D-6E8A-4147-A177-3AD203B41FA5}">
                      <a16:colId xmlns:a16="http://schemas.microsoft.com/office/drawing/2014/main" val="1497166624"/>
                    </a:ext>
                  </a:extLst>
                </a:gridCol>
                <a:gridCol w="1428557">
                  <a:extLst>
                    <a:ext uri="{9D8B030D-6E8A-4147-A177-3AD203B41FA5}">
                      <a16:colId xmlns:a16="http://schemas.microsoft.com/office/drawing/2014/main" val="3353314859"/>
                    </a:ext>
                  </a:extLst>
                </a:gridCol>
              </a:tblGrid>
              <a:tr h="42217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Compare with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Color</a:t>
                      </a:r>
                    </a:p>
                    <a:p>
                      <a:pPr algn="ctr"/>
                      <a:r>
                        <a:rPr lang="en-US" sz="1500" b="1" dirty="0"/>
                        <a:t>Histogram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Feature </a:t>
                      </a:r>
                    </a:p>
                    <a:p>
                      <a:pPr algn="ctr"/>
                      <a:r>
                        <a:rPr lang="en-US" sz="1500" b="1" dirty="0"/>
                        <a:t>Matching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9029061"/>
                  </a:ext>
                </a:extLst>
              </a:tr>
              <a:tr h="422177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Version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3.4 %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11.84 %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0583247"/>
                  </a:ext>
                </a:extLst>
              </a:tr>
              <a:tr h="4221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Version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56.02 %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65.01 %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467651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7BD6B857-4782-204C-B886-1943B7F7E539}"/>
              </a:ext>
            </a:extLst>
          </p:cNvPr>
          <p:cNvSpPr/>
          <p:nvPr/>
        </p:nvSpPr>
        <p:spPr>
          <a:xfrm>
            <a:off x="8486864" y="6107781"/>
            <a:ext cx="2459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Difference Percentages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D2FA489-25EF-E444-84C2-D3EB5FA4639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395" t="9792" r="13952" b="4210"/>
          <a:stretch/>
        </p:blipFill>
        <p:spPr>
          <a:xfrm>
            <a:off x="7439831" y="582324"/>
            <a:ext cx="4419600" cy="37680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2F82F1C-85C0-B64A-9157-0E273EEF18D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920" t="10327" r="14428" b="3676"/>
          <a:stretch/>
        </p:blipFill>
        <p:spPr>
          <a:xfrm>
            <a:off x="7406269" y="604096"/>
            <a:ext cx="4419600" cy="3768003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9F9EE57-4D64-CD4A-AE86-F45A93B18360}"/>
              </a:ext>
            </a:extLst>
          </p:cNvPr>
          <p:cNvCxnSpPr>
            <a:cxnSpLocks/>
          </p:cNvCxnSpPr>
          <p:nvPr/>
        </p:nvCxnSpPr>
        <p:spPr>
          <a:xfrm>
            <a:off x="2449474" y="4657108"/>
            <a:ext cx="3203181" cy="8575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79720C0-F611-6D40-8F49-112C53E845DE}"/>
              </a:ext>
            </a:extLst>
          </p:cNvPr>
          <p:cNvCxnSpPr>
            <a:cxnSpLocks/>
          </p:cNvCxnSpPr>
          <p:nvPr/>
        </p:nvCxnSpPr>
        <p:spPr>
          <a:xfrm>
            <a:off x="2449474" y="4665684"/>
            <a:ext cx="1000308" cy="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EDFDD664-A1C2-8F46-BE66-B926DE6789FC}"/>
              </a:ext>
            </a:extLst>
          </p:cNvPr>
          <p:cNvSpPr/>
          <p:nvPr/>
        </p:nvSpPr>
        <p:spPr>
          <a:xfrm>
            <a:off x="10432473" y="5195455"/>
            <a:ext cx="1408302" cy="3995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EACE7F2-4D10-354F-AA55-70ADF8CAB1A3}"/>
              </a:ext>
            </a:extLst>
          </p:cNvPr>
          <p:cNvSpPr/>
          <p:nvPr/>
        </p:nvSpPr>
        <p:spPr>
          <a:xfrm>
            <a:off x="10437215" y="5639999"/>
            <a:ext cx="1408302" cy="3995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BA1509-C5D2-9B4D-BAB7-EE655067B0E3}"/>
              </a:ext>
            </a:extLst>
          </p:cNvPr>
          <p:cNvSpPr txBox="1"/>
          <p:nvPr/>
        </p:nvSpPr>
        <p:spPr>
          <a:xfrm>
            <a:off x="8359181" y="4272369"/>
            <a:ext cx="1012863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00" dirty="0"/>
              <a:t>Version 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A44B281-862A-0B47-8603-10D04907D335}"/>
              </a:ext>
            </a:extLst>
          </p:cNvPr>
          <p:cNvSpPr txBox="1"/>
          <p:nvPr/>
        </p:nvSpPr>
        <p:spPr>
          <a:xfrm>
            <a:off x="10123761" y="4270903"/>
            <a:ext cx="1012863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00" dirty="0"/>
              <a:t>Version 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9454EE-3B87-754E-BA42-E5AAEC8C7088}"/>
              </a:ext>
            </a:extLst>
          </p:cNvPr>
          <p:cNvSpPr txBox="1"/>
          <p:nvPr/>
        </p:nvSpPr>
        <p:spPr>
          <a:xfrm>
            <a:off x="10051240" y="4287393"/>
            <a:ext cx="1157904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00" dirty="0"/>
              <a:t>Version 6</a:t>
            </a:r>
          </a:p>
        </p:txBody>
      </p:sp>
    </p:spTree>
    <p:extLst>
      <p:ext uri="{BB962C8B-B14F-4D97-AF65-F5344CB8AC3E}">
        <p14:creationId xmlns:p14="http://schemas.microsoft.com/office/powerpoint/2010/main" val="124056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10" grpId="0"/>
      <p:bldP spid="11" grpId="0"/>
      <p:bldP spid="12" grpId="0"/>
      <p:bldP spid="13" grpId="0"/>
      <p:bldP spid="14" grpId="0"/>
      <p:bldP spid="25" grpId="0" animBg="1"/>
      <p:bldP spid="25" grpId="1" animBg="1"/>
      <p:bldP spid="25" grpId="2" animBg="1"/>
      <p:bldP spid="30" grpId="0" animBg="1"/>
      <p:bldP spid="30" grpId="1" animBg="1"/>
      <p:bldP spid="31" grpId="0"/>
      <p:bldP spid="32" grpId="0"/>
      <p:bldP spid="32" grpId="1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>
                <a:latin typeface="Arial" charset="0"/>
                <a:ea typeface="Arial" charset="0"/>
                <a:cs typeface="Arial" charset="0"/>
              </a:rPr>
              <a:t>Evaluation</a:t>
            </a:r>
            <a:endParaRPr lang="en-US" sz="3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C2FEF8A-CA57-F440-A96C-853DB3B54B04}"/>
              </a:ext>
            </a:extLst>
          </p:cNvPr>
          <p:cNvSpPr txBox="1">
            <a:spLocks/>
          </p:cNvSpPr>
          <p:nvPr/>
        </p:nvSpPr>
        <p:spPr>
          <a:xfrm>
            <a:off x="1269617" y="1454205"/>
            <a:ext cx="10220325" cy="4428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500" dirty="0"/>
              <a:t>How effective is Mimic programming model?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Compare with UI Automator (Android baseline testing mechanism)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/>
              <a:t>How correctly does Mimic catch compatibility issues?</a:t>
            </a:r>
          </a:p>
          <a:p>
            <a:pPr lvl="1">
              <a:lnSpc>
                <a:spcPct val="150000"/>
              </a:lnSpc>
            </a:pPr>
            <a:r>
              <a:rPr lang="en-US" sz="2100" dirty="0"/>
              <a:t>UI compatibility issues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/>
              <a:t>(More questions are answered in our paper)</a:t>
            </a:r>
          </a:p>
        </p:txBody>
      </p:sp>
    </p:spTree>
    <p:extLst>
      <p:ext uri="{BB962C8B-B14F-4D97-AF65-F5344CB8AC3E}">
        <p14:creationId xmlns:p14="http://schemas.microsoft.com/office/powerpoint/2010/main" val="414873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96605" y="687708"/>
            <a:ext cx="7291105" cy="45039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How effective is Mimic programming model?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1B018D-59DF-4A4F-B9CD-E5B29EF397F9}"/>
              </a:ext>
            </a:extLst>
          </p:cNvPr>
          <p:cNvSpPr/>
          <p:nvPr/>
        </p:nvSpPr>
        <p:spPr>
          <a:xfrm>
            <a:off x="3511002" y="5284242"/>
            <a:ext cx="58636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rgbClr val="0C6CFF"/>
                </a:solidFill>
              </a:rPr>
              <a:t>About 15x less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7688E3E-5598-344C-B762-C494778F18DE}"/>
              </a:ext>
            </a:extLst>
          </p:cNvPr>
          <p:cNvSpPr txBox="1">
            <a:spLocks/>
          </p:cNvSpPr>
          <p:nvPr/>
        </p:nvSpPr>
        <p:spPr>
          <a:xfrm>
            <a:off x="1193852" y="1436446"/>
            <a:ext cx="10493401" cy="1963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200" dirty="0"/>
              <a:t>Compare with </a:t>
            </a:r>
            <a:r>
              <a:rPr lang="en-US" sz="2200" b="1" i="1" dirty="0"/>
              <a:t>UI Automator</a:t>
            </a:r>
            <a:r>
              <a:rPr lang="en-US" sz="2200" dirty="0"/>
              <a:t> (Android baseline testing mechanism)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Implement two strategies</a:t>
            </a:r>
          </a:p>
          <a:p>
            <a:pPr lvl="1">
              <a:lnSpc>
                <a:spcPct val="100000"/>
              </a:lnSpc>
            </a:pPr>
            <a:r>
              <a:rPr lang="en-US" sz="1800" u="sng" dirty="0"/>
              <a:t>Randomized testing</a:t>
            </a:r>
          </a:p>
          <a:p>
            <a:pPr lvl="1">
              <a:lnSpc>
                <a:spcPct val="100000"/>
              </a:lnSpc>
            </a:pPr>
            <a:r>
              <a:rPr lang="en-US" sz="1800" u="sng" dirty="0"/>
              <a:t>Sequential testing</a:t>
            </a:r>
            <a:endParaRPr lang="en-US" sz="1800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0C3C2E3-D0B0-1A47-87A7-EF0C21C03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385336"/>
              </p:ext>
            </p:extLst>
          </p:nvPr>
        </p:nvGraphicFramePr>
        <p:xfrm>
          <a:off x="1764749" y="3399936"/>
          <a:ext cx="7609915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9699">
                  <a:extLst>
                    <a:ext uri="{9D8B030D-6E8A-4147-A177-3AD203B41FA5}">
                      <a16:colId xmlns:a16="http://schemas.microsoft.com/office/drawing/2014/main" val="2442045184"/>
                    </a:ext>
                  </a:extLst>
                </a:gridCol>
                <a:gridCol w="1694301">
                  <a:extLst>
                    <a:ext uri="{9D8B030D-6E8A-4147-A177-3AD203B41FA5}">
                      <a16:colId xmlns:a16="http://schemas.microsoft.com/office/drawing/2014/main" val="706762654"/>
                    </a:ext>
                  </a:extLst>
                </a:gridCol>
                <a:gridCol w="1259915">
                  <a:extLst>
                    <a:ext uri="{9D8B030D-6E8A-4147-A177-3AD203B41FA5}">
                      <a16:colId xmlns:a16="http://schemas.microsoft.com/office/drawing/2014/main" val="254325483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5081208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effectLst/>
                        </a:rPr>
                        <a:t>Testing Logic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effectLst/>
                        </a:rPr>
                        <a:t>Framework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effectLst/>
                        </a:rPr>
                        <a:t>LoC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effectLst/>
                        </a:rPr>
                        <a:t>Testing Environment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2268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effectLst/>
                        </a:rPr>
                        <a:t>Randomized testing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UI Automator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effectLst/>
                        </a:rPr>
                        <a:t>178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Non-automated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665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effectLst/>
                        </a:rPr>
                        <a:t>Sequential testing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UI Automator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199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Non-automated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853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effectLst/>
                        </a:rPr>
                        <a:t>Randomized testing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Mimic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11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Automated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640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effectLst/>
                        </a:rPr>
                        <a:t>Sequential testing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Mimic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13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effectLst/>
                        </a:rPr>
                        <a:t>Automated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071779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56D73321-6548-BE4B-A7CA-597478030A11}"/>
              </a:ext>
            </a:extLst>
          </p:cNvPr>
          <p:cNvSpPr/>
          <p:nvPr/>
        </p:nvSpPr>
        <p:spPr>
          <a:xfrm>
            <a:off x="5836403" y="3748796"/>
            <a:ext cx="1254507" cy="1505340"/>
          </a:xfrm>
          <a:prstGeom prst="rect">
            <a:avLst/>
          </a:prstGeom>
          <a:noFill/>
          <a:ln w="38100">
            <a:solidFill>
              <a:srgbClr val="0C6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C6C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66C81C-496A-DA47-A86D-E38DC0563BC3}"/>
              </a:ext>
            </a:extLst>
          </p:cNvPr>
          <p:cNvSpPr/>
          <p:nvPr/>
        </p:nvSpPr>
        <p:spPr>
          <a:xfrm>
            <a:off x="7090910" y="3748796"/>
            <a:ext cx="2304577" cy="1505340"/>
          </a:xfrm>
          <a:prstGeom prst="rect">
            <a:avLst/>
          </a:prstGeom>
          <a:noFill/>
          <a:ln w="38100">
            <a:solidFill>
              <a:srgbClr val="0C6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C6C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027044-6D88-C644-90A6-E0C48A6901C6}"/>
              </a:ext>
            </a:extLst>
          </p:cNvPr>
          <p:cNvSpPr txBox="1"/>
          <p:nvPr/>
        </p:nvSpPr>
        <p:spPr>
          <a:xfrm>
            <a:off x="9679690" y="3577659"/>
            <a:ext cx="24577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C6CFF"/>
                </a:solidFill>
              </a:rPr>
              <a:t>Environment Setting</a:t>
            </a:r>
          </a:p>
          <a:p>
            <a:pPr marL="285750" indent="-285750">
              <a:buFontTx/>
              <a:buChar char="-"/>
            </a:pPr>
            <a:r>
              <a:rPr lang="en-US" sz="1500" dirty="0">
                <a:solidFill>
                  <a:srgbClr val="0C6CFF"/>
                </a:solidFill>
              </a:rPr>
              <a:t>Platform installation</a:t>
            </a:r>
          </a:p>
          <a:p>
            <a:pPr marL="285750" indent="-285750">
              <a:buFontTx/>
              <a:buChar char="-"/>
            </a:pPr>
            <a:r>
              <a:rPr lang="en-US" sz="1500" dirty="0">
                <a:solidFill>
                  <a:srgbClr val="0C6CFF"/>
                </a:solidFill>
              </a:rPr>
              <a:t>App Installation</a:t>
            </a:r>
          </a:p>
          <a:p>
            <a:endParaRPr lang="en-US" sz="800" dirty="0">
              <a:solidFill>
                <a:srgbClr val="0C6CFF"/>
              </a:solidFill>
            </a:endParaRPr>
          </a:p>
          <a:p>
            <a:r>
              <a:rPr lang="en-US" dirty="0">
                <a:solidFill>
                  <a:srgbClr val="0C6CFF"/>
                </a:solidFill>
              </a:rPr>
              <a:t>Device Management</a:t>
            </a:r>
          </a:p>
          <a:p>
            <a:pPr marL="285750" indent="-285750">
              <a:buFontTx/>
              <a:buChar char="-"/>
            </a:pPr>
            <a:r>
              <a:rPr lang="en-US" sz="1500" dirty="0">
                <a:solidFill>
                  <a:srgbClr val="0C6CFF"/>
                </a:solidFill>
              </a:rPr>
              <a:t>Device status monitor</a:t>
            </a:r>
          </a:p>
          <a:p>
            <a:pPr marL="285750" indent="-285750">
              <a:buFontTx/>
              <a:buChar char="-"/>
            </a:pPr>
            <a:r>
              <a:rPr lang="en-US" sz="1500" dirty="0">
                <a:solidFill>
                  <a:srgbClr val="0C6CFF"/>
                </a:solidFill>
              </a:rPr>
              <a:t>Log capture</a:t>
            </a:r>
          </a:p>
        </p:txBody>
      </p:sp>
    </p:spTree>
    <p:extLst>
      <p:ext uri="{BB962C8B-B14F-4D97-AF65-F5344CB8AC3E}">
        <p14:creationId xmlns:p14="http://schemas.microsoft.com/office/powerpoint/2010/main" val="389624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uiExpand="1" build="p"/>
      <p:bldP spid="14" grpId="0" animBg="1"/>
      <p:bldP spid="14" grpId="1" animBg="1"/>
      <p:bldP spid="15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94249" y="891437"/>
            <a:ext cx="7662863" cy="450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/>
              <a:t>2. Forward Compatibility Testing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09B81BE-AE9A-BB4C-9E08-0B347CFE94BF}"/>
              </a:ext>
            </a:extLst>
          </p:cNvPr>
          <p:cNvSpPr txBox="1">
            <a:spLocks/>
          </p:cNvSpPr>
          <p:nvPr/>
        </p:nvSpPr>
        <p:spPr>
          <a:xfrm>
            <a:off x="841887" y="1354078"/>
            <a:ext cx="10220325" cy="1321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/>
              <a:t>Randomly chose 100 apps targeting Android API 19 (leader) from popular 1000 real apps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Ran the selected 100 apps across four Android API versions (19, 21, 22, and 23)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Used three different methods: </a:t>
            </a:r>
            <a:r>
              <a:rPr lang="en-US" sz="2000" b="1" dirty="0"/>
              <a:t>Base-random</a:t>
            </a:r>
            <a:r>
              <a:rPr lang="en-US" sz="2000" dirty="0"/>
              <a:t>,</a:t>
            </a:r>
            <a:r>
              <a:rPr lang="en-US" sz="2000" b="1" dirty="0"/>
              <a:t> Mimic-random</a:t>
            </a:r>
            <a:r>
              <a:rPr lang="en-US" sz="2000" dirty="0"/>
              <a:t>, and </a:t>
            </a:r>
            <a:r>
              <a:rPr lang="en-US" sz="2000" b="1" dirty="0"/>
              <a:t>Mimic-sequence</a:t>
            </a:r>
            <a:endParaRPr lang="en-US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84A3DA-F866-0840-B98E-E7C8237C5FD1}"/>
              </a:ext>
            </a:extLst>
          </p:cNvPr>
          <p:cNvSpPr/>
          <p:nvPr/>
        </p:nvSpPr>
        <p:spPr>
          <a:xfrm>
            <a:off x="3164169" y="5863926"/>
            <a:ext cx="586366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i="1" dirty="0">
                <a:solidFill>
                  <a:srgbClr val="0C6CFF"/>
                </a:solidFill>
              </a:rPr>
              <a:t>More errors have been discovered by Mimic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0B7590A1-CB63-464B-8105-D788AB7F2FA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4249" y="2774450"/>
          <a:ext cx="10789920" cy="2816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19434865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81230963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7690463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22680449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18409025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366537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1217345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6328552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7601539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11486236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49179826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91874588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51673494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984308788"/>
                    </a:ext>
                  </a:extLst>
                </a:gridCol>
              </a:tblGrid>
              <a:tr h="234688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App Name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gridSpan="1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Android API Version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Exception Type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01906605"/>
                  </a:ext>
                </a:extLst>
              </a:tr>
              <a:tr h="234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Base-random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Mimic-random 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Mimic-sequence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920382"/>
                  </a:ext>
                </a:extLst>
              </a:tr>
              <a:tr h="234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19* 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19* 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19* 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818329"/>
                  </a:ext>
                </a:extLst>
              </a:tr>
              <a:tr h="2346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Yelp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NetworkOnMainThreadException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03499358"/>
                  </a:ext>
                </a:extLst>
              </a:tr>
              <a:tr h="2346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College Sports Live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NullPointerException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28279141"/>
                  </a:ext>
                </a:extLst>
              </a:tr>
              <a:tr h="2346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Home Exercise Workouts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NoSuchMethodError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24727857"/>
                  </a:ext>
                </a:extLst>
              </a:tr>
              <a:tr h="2346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Fast Cleaner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FF6757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FF68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NullPointerException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99798055"/>
                  </a:ext>
                </a:extLst>
              </a:tr>
              <a:tr h="2346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Photo Lab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NullPointerException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64342037"/>
                  </a:ext>
                </a:extLst>
              </a:tr>
              <a:tr h="2346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Weather Kitty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NoSuchMethodError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83353903"/>
                  </a:ext>
                </a:extLst>
              </a:tr>
              <a:tr h="2346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IP Webcam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FF68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Mishandling runtime permissions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79195487"/>
                  </a:ext>
                </a:extLst>
              </a:tr>
              <a:tr h="2346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CCleaner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Mishandling runtime permissions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95061697"/>
                  </a:ext>
                </a:extLst>
              </a:tr>
              <a:tr h="2346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Livestream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NoSuchMethodErro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61464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53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3610" y="936339"/>
            <a:ext cx="7662863" cy="450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/>
              <a:t>3. Backward Compatibility Testing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09B81BE-AE9A-BB4C-9E08-0B347CFE94BF}"/>
              </a:ext>
            </a:extLst>
          </p:cNvPr>
          <p:cNvSpPr txBox="1">
            <a:spLocks/>
          </p:cNvSpPr>
          <p:nvPr/>
        </p:nvSpPr>
        <p:spPr>
          <a:xfrm>
            <a:off x="901248" y="1398980"/>
            <a:ext cx="10220325" cy="1321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/>
              <a:t>Randomly chose 100 apps targeting Android API 23 (leader) from popular 1000 real apps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Ran the selected 100 apps across four Android API versions (19, 21, 22, and 23)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Used three different methods: </a:t>
            </a:r>
            <a:r>
              <a:rPr lang="en-US" sz="2000" b="1" dirty="0"/>
              <a:t>Base-random</a:t>
            </a:r>
            <a:r>
              <a:rPr lang="en-US" sz="2000" dirty="0"/>
              <a:t>,</a:t>
            </a:r>
            <a:r>
              <a:rPr lang="en-US" sz="2000" b="1" dirty="0"/>
              <a:t> Mimic-random</a:t>
            </a:r>
            <a:r>
              <a:rPr lang="en-US" sz="2000" dirty="0"/>
              <a:t>, and </a:t>
            </a:r>
            <a:r>
              <a:rPr lang="en-US" sz="2000" b="1" dirty="0"/>
              <a:t>Mimic-sequence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693483-3E41-9846-840F-88E3B865C4D5}"/>
              </a:ext>
            </a:extLst>
          </p:cNvPr>
          <p:cNvSpPr/>
          <p:nvPr/>
        </p:nvSpPr>
        <p:spPr>
          <a:xfrm>
            <a:off x="3164169" y="5834725"/>
            <a:ext cx="586366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i="1" dirty="0">
                <a:solidFill>
                  <a:srgbClr val="0C6CFF"/>
                </a:solidFill>
              </a:rPr>
              <a:t>More errors have been discovered by Mimic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DF39F54-5E19-FC47-90A6-84199AAD185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46760" y="2990140"/>
          <a:ext cx="10698480" cy="2606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66332821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12388485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898494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0199064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1272135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82868015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5561116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41034408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45774765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62094158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28536108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4850366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81970314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404514133"/>
                    </a:ext>
                  </a:extLst>
                </a:gridCol>
              </a:tblGrid>
              <a:tr h="265477">
                <a:tc rowSpan="3">
                  <a:txBody>
                    <a:bodyPr/>
                    <a:lstStyle/>
                    <a:p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 Name </a:t>
                      </a:r>
                    </a:p>
                  </a:txBody>
                  <a:tcPr anchor="ctr"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Android API Version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Exception Type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9304535"/>
                  </a:ext>
                </a:extLst>
              </a:tr>
              <a:tr h="2654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Base-random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Mimic-random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Mimic-sequence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815722"/>
                  </a:ext>
                </a:extLst>
              </a:tr>
              <a:tr h="2654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23*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23*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23*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574998"/>
                  </a:ext>
                </a:extLst>
              </a:tr>
              <a:tr h="265477">
                <a:tc>
                  <a:txBody>
                    <a:bodyPr/>
                    <a:lstStyle/>
                    <a:p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truTV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68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NullPointerException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2849367"/>
                  </a:ext>
                </a:extLst>
              </a:tr>
              <a:tr h="265477"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Whitetail Deer Calls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NoSuchMethodError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8915490"/>
                  </a:ext>
                </a:extLst>
              </a:tr>
              <a:tr h="265477"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Cheapﬂights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NoSuchMethodError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9361198"/>
                  </a:ext>
                </a:extLst>
              </a:tr>
              <a:tr h="265477"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 of NYC Subway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NoSuchMethodError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0823255"/>
                  </a:ext>
                </a:extLst>
              </a:tr>
              <a:tr h="265477"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WatchESPN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NullPointerException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6069340"/>
                  </a:ext>
                </a:extLst>
              </a:tr>
              <a:tr h="265477"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Collage Maker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68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NoSuchMethodError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4554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73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09B81BE-AE9A-BB4C-9E08-0B347CFE94BF}"/>
              </a:ext>
            </a:extLst>
          </p:cNvPr>
          <p:cNvSpPr txBox="1">
            <a:spLocks/>
          </p:cNvSpPr>
          <p:nvPr/>
        </p:nvSpPr>
        <p:spPr>
          <a:xfrm>
            <a:off x="1717616" y="1817961"/>
            <a:ext cx="10220325" cy="1382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/>
              <a:t>Downloaded 2,097 apps (top 100 in each category) from Google Play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Chose 100 apps  out of 233 apps (at least two updates in two weeks)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Sequential strategy on Android API version 4.4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665359-7867-AC43-9444-52293D366E7D}"/>
              </a:ext>
            </a:extLst>
          </p:cNvPr>
          <p:cNvSpPr/>
          <p:nvPr/>
        </p:nvSpPr>
        <p:spPr>
          <a:xfrm>
            <a:off x="2555167" y="5525713"/>
            <a:ext cx="664023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i="1" dirty="0">
                <a:solidFill>
                  <a:srgbClr val="0C6CFF"/>
                </a:solidFill>
              </a:rPr>
              <a:t>Capture exact differences between two versions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60A760B-503F-B94A-85DA-D28840F50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233996"/>
              </p:ext>
            </p:extLst>
          </p:nvPr>
        </p:nvGraphicFramePr>
        <p:xfrm>
          <a:off x="2217683" y="3429000"/>
          <a:ext cx="7315200" cy="19098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7348203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8146905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5455258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056864256"/>
                    </a:ext>
                  </a:extLst>
                </a:gridCol>
              </a:tblGrid>
              <a:tr h="355341"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App Name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Previous 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New Version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Exception Type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7946666"/>
                  </a:ext>
                </a:extLst>
              </a:tr>
              <a:tr h="212969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TD Jakes Sermons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InﬂateException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4465181"/>
                  </a:ext>
                </a:extLst>
              </a:tr>
              <a:tr h="212969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Venmo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IllegalArgumentException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0509456"/>
                  </a:ext>
                </a:extLst>
              </a:tr>
              <a:tr h="212969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Volume Booster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SecurityException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7978329"/>
                  </a:ext>
                </a:extLst>
              </a:tr>
              <a:tr h="383345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Countdown Timer &amp; Stopwatch &amp; Caller ID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effectLst/>
                        </a:rPr>
                        <a:t>NullPointerException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4167096"/>
                  </a:ext>
                </a:extLst>
              </a:tr>
              <a:tr h="212969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Wonder Buy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effectLst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effectLst/>
                        </a:rPr>
                        <a:t>NullPointerException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000588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73C3F40-FA46-F04C-B614-73EAD31910F0}"/>
              </a:ext>
            </a:extLst>
          </p:cNvPr>
          <p:cNvSpPr/>
          <p:nvPr/>
        </p:nvSpPr>
        <p:spPr>
          <a:xfrm>
            <a:off x="4046483" y="5054600"/>
            <a:ext cx="3657600" cy="284221"/>
          </a:xfrm>
          <a:prstGeom prst="rect">
            <a:avLst/>
          </a:prstGeom>
          <a:noFill/>
          <a:ln w="38100">
            <a:solidFill>
              <a:srgbClr val="0C6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36E44CE-355F-F64C-A283-851CF6DCF6B3}"/>
              </a:ext>
            </a:extLst>
          </p:cNvPr>
          <p:cNvSpPr txBox="1">
            <a:spLocks/>
          </p:cNvSpPr>
          <p:nvPr/>
        </p:nvSpPr>
        <p:spPr>
          <a:xfrm>
            <a:off x="1453892" y="1341934"/>
            <a:ext cx="7662863" cy="450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500" dirty="0"/>
              <a:t>1. App version compatibility issues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DC25EB-7878-D04B-96CC-5A2E4E9004BA}"/>
              </a:ext>
            </a:extLst>
          </p:cNvPr>
          <p:cNvSpPr/>
          <p:nvPr/>
        </p:nvSpPr>
        <p:spPr>
          <a:xfrm>
            <a:off x="767986" y="443606"/>
            <a:ext cx="8490658" cy="713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/>
              <a:t>How correctly does Mimic catch compatibility issues?</a:t>
            </a:r>
          </a:p>
        </p:txBody>
      </p:sp>
    </p:spTree>
    <p:extLst>
      <p:ext uri="{BB962C8B-B14F-4D97-AF65-F5344CB8AC3E}">
        <p14:creationId xmlns:p14="http://schemas.microsoft.com/office/powerpoint/2010/main" val="219001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>
            <a:extLst>
              <a:ext uri="{FF2B5EF4-FFF2-40B4-BE49-F238E27FC236}">
                <a16:creationId xmlns:a16="http://schemas.microsoft.com/office/drawing/2014/main" id="{CFF31648-7B92-5040-AD1B-11FB8C8D1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978" y="4143341"/>
            <a:ext cx="519249" cy="89612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BB0C7B8-8BB9-2B47-9DC3-DE9A94F85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664" y="4140172"/>
            <a:ext cx="519249" cy="89612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B2B3DCAD-4BA9-594A-9D76-267E1BE7B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350" y="4140172"/>
            <a:ext cx="519249" cy="8961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502AFC-205E-954B-B116-FBDD3F44C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201" y="2067615"/>
            <a:ext cx="519249" cy="89612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3DD7B52-B7DD-D445-8E86-B39EECF96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975" y="2063270"/>
            <a:ext cx="519249" cy="89612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A0B4E91-DA3A-5D4F-9116-DAA14798E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6749" y="2061967"/>
            <a:ext cx="519249" cy="89612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E90FCC8-5B8E-6F4F-9B81-108BAABF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8524" y="2061967"/>
            <a:ext cx="519249" cy="8961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9196"/>
            <a:ext cx="10515600" cy="1119472"/>
          </a:xfrm>
        </p:spPr>
        <p:txBody>
          <a:bodyPr>
            <a:normAutofit/>
          </a:bodyPr>
          <a:lstStyle/>
          <a:p>
            <a:r>
              <a:rPr lang="en-US" sz="3300" dirty="0">
                <a:latin typeface="Arial" charset="0"/>
                <a:ea typeface="Arial" charset="0"/>
                <a:cs typeface="Arial" charset="0"/>
              </a:rPr>
              <a:t>Why is UI Compatibility Testing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6090" y="1842202"/>
            <a:ext cx="4058176" cy="450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u="sng" dirty="0"/>
              <a:t>Different Android API Versions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56090" y="5310545"/>
            <a:ext cx="3879645" cy="450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u="sng" dirty="0"/>
              <a:t>Different Devices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750123" y="3531043"/>
            <a:ext cx="3688605" cy="450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u="sng" dirty="0"/>
              <a:t>Different App Versions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8AB91FF-CB28-7C4D-AFCA-5AA9815EC06D}"/>
              </a:ext>
            </a:extLst>
          </p:cNvPr>
          <p:cNvCxnSpPr>
            <a:cxnSpLocks/>
          </p:cNvCxnSpPr>
          <p:nvPr/>
        </p:nvCxnSpPr>
        <p:spPr>
          <a:xfrm>
            <a:off x="929004" y="3391317"/>
            <a:ext cx="93467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97EC271-C638-7246-9D45-AE44AE163FED}"/>
              </a:ext>
            </a:extLst>
          </p:cNvPr>
          <p:cNvCxnSpPr>
            <a:cxnSpLocks/>
          </p:cNvCxnSpPr>
          <p:nvPr/>
        </p:nvCxnSpPr>
        <p:spPr>
          <a:xfrm>
            <a:off x="1009874" y="5164724"/>
            <a:ext cx="93467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FB5EA539-738F-DB48-A11E-81FC46257DA0}"/>
              </a:ext>
            </a:extLst>
          </p:cNvPr>
          <p:cNvSpPr txBox="1">
            <a:spLocks/>
          </p:cNvSpPr>
          <p:nvPr/>
        </p:nvSpPr>
        <p:spPr>
          <a:xfrm>
            <a:off x="7712801" y="2877049"/>
            <a:ext cx="594890" cy="339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200" dirty="0"/>
              <a:t>API 28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A56EE915-709B-1847-8666-1E0D83A46011}"/>
              </a:ext>
            </a:extLst>
          </p:cNvPr>
          <p:cNvSpPr txBox="1">
            <a:spLocks/>
          </p:cNvSpPr>
          <p:nvPr/>
        </p:nvSpPr>
        <p:spPr>
          <a:xfrm>
            <a:off x="8377154" y="2872338"/>
            <a:ext cx="594890" cy="339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200" dirty="0"/>
              <a:t>API 27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F6946891-9236-DB4A-81C0-2434057D35B5}"/>
              </a:ext>
            </a:extLst>
          </p:cNvPr>
          <p:cNvSpPr txBox="1">
            <a:spLocks/>
          </p:cNvSpPr>
          <p:nvPr/>
        </p:nvSpPr>
        <p:spPr>
          <a:xfrm>
            <a:off x="9044721" y="2877049"/>
            <a:ext cx="594890" cy="339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200" dirty="0"/>
              <a:t>API 26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CFF1F73F-0D65-3048-BC8D-38B7B3310B23}"/>
              </a:ext>
            </a:extLst>
          </p:cNvPr>
          <p:cNvSpPr txBox="1">
            <a:spLocks/>
          </p:cNvSpPr>
          <p:nvPr/>
        </p:nvSpPr>
        <p:spPr>
          <a:xfrm>
            <a:off x="9696879" y="2877253"/>
            <a:ext cx="594890" cy="339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200" dirty="0"/>
              <a:t>API 25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257BA3-81C9-9142-A387-650597469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668" y="5588654"/>
            <a:ext cx="607832" cy="8536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ECD50A-7148-4C47-8C61-DB9843B46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0066" y="5625768"/>
            <a:ext cx="764360" cy="7710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9AC38C-EC3F-A046-9311-4A1ACDFD7A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9709" y="5758373"/>
            <a:ext cx="745850" cy="4952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44E684-925F-DE46-AD3A-2ED24FD6D4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1819" y="5535743"/>
            <a:ext cx="633814" cy="900982"/>
          </a:xfrm>
          <a:prstGeom prst="rect">
            <a:avLst/>
          </a:prstGeom>
        </p:spPr>
      </p:pic>
      <p:pic>
        <p:nvPicPr>
          <p:cNvPr id="1027" name="Picture 3" descr="https://lh6.googleusercontent.com/2VVOK18VUxL-DDvAn2yB3GgMzXSqXsbpETXKBFaky7K61XlJmxu50fTfWzfouYFGLjvC09Cu-oE-OdsHlKWlwa8QeGhqxgHyZtj-AHhfo4NAxav9hGYR4k433KLN75tsrqYTBskpBBYBfQ">
            <a:extLst>
              <a:ext uri="{FF2B5EF4-FFF2-40B4-BE49-F238E27FC236}">
                <a16:creationId xmlns:a16="http://schemas.microsoft.com/office/drawing/2014/main" id="{76BF2918-0E61-7A4F-8920-CFE75374D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924" y="3495346"/>
            <a:ext cx="400672" cy="40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6.googleusercontent.com/2VVOK18VUxL-DDvAn2yB3GgMzXSqXsbpETXKBFaky7K61XlJmxu50fTfWzfouYFGLjvC09Cu-oE-OdsHlKWlwa8QeGhqxgHyZtj-AHhfo4NAxav9hGYR4k433KLN75tsrqYTBskpBBYBfQ">
            <a:extLst>
              <a:ext uri="{FF2B5EF4-FFF2-40B4-BE49-F238E27FC236}">
                <a16:creationId xmlns:a16="http://schemas.microsoft.com/office/drawing/2014/main" id="{05DC460F-F504-D241-BEDD-D9BC8ED43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953" y="3495346"/>
            <a:ext cx="400672" cy="40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956AC2A-E474-294D-A49F-74DF8FEC14D7}"/>
              </a:ext>
            </a:extLst>
          </p:cNvPr>
          <p:cNvSpPr txBox="1"/>
          <p:nvPr/>
        </p:nvSpPr>
        <p:spPr>
          <a:xfrm>
            <a:off x="1737269" y="2314610"/>
            <a:ext cx="39645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An app can behave differently across different API versions.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631A62C-077E-E848-81F6-178F41035CAC}"/>
              </a:ext>
            </a:extLst>
          </p:cNvPr>
          <p:cNvSpPr txBox="1"/>
          <p:nvPr/>
        </p:nvSpPr>
        <p:spPr>
          <a:xfrm>
            <a:off x="3210953" y="3837504"/>
            <a:ext cx="400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v2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7840AA5-0309-7F48-8CC7-5EC47E3B0960}"/>
              </a:ext>
            </a:extLst>
          </p:cNvPr>
          <p:cNvSpPr txBox="1"/>
          <p:nvPr/>
        </p:nvSpPr>
        <p:spPr>
          <a:xfrm>
            <a:off x="1742359" y="5680175"/>
            <a:ext cx="3918129" cy="749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Different performance specs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Different screen sizes and resolutions</a:t>
            </a:r>
          </a:p>
        </p:txBody>
      </p:sp>
      <p:pic>
        <p:nvPicPr>
          <p:cNvPr id="101" name="Picture 3" descr="https://lh6.googleusercontent.com/2VVOK18VUxL-DDvAn2yB3GgMzXSqXsbpETXKBFaky7K61XlJmxu50fTfWzfouYFGLjvC09Cu-oE-OdsHlKWlwa8QeGhqxgHyZtj-AHhfo4NAxav9hGYR4k433KLN75tsrqYTBskpBBYBfQ">
            <a:extLst>
              <a:ext uri="{FF2B5EF4-FFF2-40B4-BE49-F238E27FC236}">
                <a16:creationId xmlns:a16="http://schemas.microsoft.com/office/drawing/2014/main" id="{42E793D9-9BA4-9741-BCFE-A5D36AD9E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660" y="3495346"/>
            <a:ext cx="400672" cy="40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CF8056B1-672B-3C47-B073-42EE9DBC7696}"/>
              </a:ext>
            </a:extLst>
          </p:cNvPr>
          <p:cNvSpPr txBox="1"/>
          <p:nvPr/>
        </p:nvSpPr>
        <p:spPr>
          <a:xfrm>
            <a:off x="2410267" y="3837504"/>
            <a:ext cx="400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v1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E650CB6-CBE2-2A47-B001-17F8A23F79AC}"/>
              </a:ext>
            </a:extLst>
          </p:cNvPr>
          <p:cNvSpPr txBox="1"/>
          <p:nvPr/>
        </p:nvSpPr>
        <p:spPr>
          <a:xfrm>
            <a:off x="4006660" y="3837504"/>
            <a:ext cx="400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v3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1A26814-F30B-8A43-9D33-2AC28F46FCA5}"/>
              </a:ext>
            </a:extLst>
          </p:cNvPr>
          <p:cNvSpPr txBox="1"/>
          <p:nvPr/>
        </p:nvSpPr>
        <p:spPr>
          <a:xfrm>
            <a:off x="5918645" y="4357231"/>
            <a:ext cx="39181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Update on third-party UI libraries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D0656E7-C24F-F545-AEFA-FECA224B4E65}"/>
              </a:ext>
            </a:extLst>
          </p:cNvPr>
          <p:cNvSpPr txBox="1"/>
          <p:nvPr/>
        </p:nvSpPr>
        <p:spPr>
          <a:xfrm>
            <a:off x="5918646" y="3998405"/>
            <a:ext cx="39181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Any new feature &amp; modification</a:t>
            </a:r>
          </a:p>
        </p:txBody>
      </p:sp>
      <p:pic>
        <p:nvPicPr>
          <p:cNvPr id="53" name="Picture 3" descr="https://lh6.googleusercontent.com/2VVOK18VUxL-DDvAn2yB3GgMzXSqXsbpETXKBFaky7K61XlJmxu50fTfWzfouYFGLjvC09Cu-oE-OdsHlKWlwa8QeGhqxgHyZtj-AHhfo4NAxav9hGYR4k433KLN75tsrqYTBskpBBYBfQ">
            <a:extLst>
              <a:ext uri="{FF2B5EF4-FFF2-40B4-BE49-F238E27FC236}">
                <a16:creationId xmlns:a16="http://schemas.microsoft.com/office/drawing/2014/main" id="{64A0CA85-2CAD-9244-B2A8-3795B117E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910" y="2295762"/>
            <a:ext cx="400672" cy="40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https://lh6.googleusercontent.com/2VVOK18VUxL-DDvAn2yB3GgMzXSqXsbpETXKBFaky7K61XlJmxu50fTfWzfouYFGLjvC09Cu-oE-OdsHlKWlwa8QeGhqxgHyZtj-AHhfo4NAxav9hGYR4k433KLN75tsrqYTBskpBBYBfQ">
            <a:extLst>
              <a:ext uri="{FF2B5EF4-FFF2-40B4-BE49-F238E27FC236}">
                <a16:creationId xmlns:a16="http://schemas.microsoft.com/office/drawing/2014/main" id="{7562F548-4745-C943-A97A-37291E092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919" y="2295762"/>
            <a:ext cx="400672" cy="40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 descr="https://lh6.googleusercontent.com/2VVOK18VUxL-DDvAn2yB3GgMzXSqXsbpETXKBFaky7K61XlJmxu50fTfWzfouYFGLjvC09Cu-oE-OdsHlKWlwa8QeGhqxgHyZtj-AHhfo4NAxav9hGYR4k433KLN75tsrqYTBskpBBYBfQ">
            <a:extLst>
              <a:ext uri="{FF2B5EF4-FFF2-40B4-BE49-F238E27FC236}">
                <a16:creationId xmlns:a16="http://schemas.microsoft.com/office/drawing/2014/main" id="{F5E44376-8BC2-E04F-B93A-F4975D92F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692" y="2295762"/>
            <a:ext cx="400672" cy="40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3" descr="https://lh6.googleusercontent.com/2VVOK18VUxL-DDvAn2yB3GgMzXSqXsbpETXKBFaky7K61XlJmxu50fTfWzfouYFGLjvC09Cu-oE-OdsHlKWlwa8QeGhqxgHyZtj-AHhfo4NAxav9hGYR4k433KLN75tsrqYTBskpBBYBfQ">
            <a:extLst>
              <a:ext uri="{FF2B5EF4-FFF2-40B4-BE49-F238E27FC236}">
                <a16:creationId xmlns:a16="http://schemas.microsoft.com/office/drawing/2014/main" id="{C58A2274-9299-C547-9318-7D246C228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365" y="2295762"/>
            <a:ext cx="400672" cy="40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3" descr="https://lh6.googleusercontent.com/2VVOK18VUxL-DDvAn2yB3GgMzXSqXsbpETXKBFaky7K61XlJmxu50fTfWzfouYFGLjvC09Cu-oE-OdsHlKWlwa8QeGhqxgHyZtj-AHhfo4NAxav9hGYR4k433KLN75tsrqYTBskpBBYBfQ">
            <a:extLst>
              <a:ext uri="{FF2B5EF4-FFF2-40B4-BE49-F238E27FC236}">
                <a16:creationId xmlns:a16="http://schemas.microsoft.com/office/drawing/2014/main" id="{06A51D31-7111-5D40-9FD9-E54C08315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802" y="5785898"/>
            <a:ext cx="400672" cy="40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3" descr="https://lh6.googleusercontent.com/2VVOK18VUxL-DDvAn2yB3GgMzXSqXsbpETXKBFaky7K61XlJmxu50fTfWzfouYFGLjvC09Cu-oE-OdsHlKWlwa8QeGhqxgHyZtj-AHhfo4NAxav9hGYR4k433KLN75tsrqYTBskpBBYBfQ">
            <a:extLst>
              <a:ext uri="{FF2B5EF4-FFF2-40B4-BE49-F238E27FC236}">
                <a16:creationId xmlns:a16="http://schemas.microsoft.com/office/drawing/2014/main" id="{BBD51148-B119-AF44-8B01-06317B276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696" y="5785898"/>
            <a:ext cx="400672" cy="40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3" descr="https://lh6.googleusercontent.com/2VVOK18VUxL-DDvAn2yB3GgMzXSqXsbpETXKBFaky7K61XlJmxu50fTfWzfouYFGLjvC09Cu-oE-OdsHlKWlwa8QeGhqxgHyZtj-AHhfo4NAxav9hGYR4k433KLN75tsrqYTBskpBBYBfQ">
            <a:extLst>
              <a:ext uri="{FF2B5EF4-FFF2-40B4-BE49-F238E27FC236}">
                <a16:creationId xmlns:a16="http://schemas.microsoft.com/office/drawing/2014/main" id="{A9115F6D-FCD5-7E44-B9C2-4E2700CEF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337" y="5795844"/>
            <a:ext cx="400672" cy="40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 descr="https://lh6.googleusercontent.com/2VVOK18VUxL-DDvAn2yB3GgMzXSqXsbpETXKBFaky7K61XlJmxu50fTfWzfouYFGLjvC09Cu-oE-OdsHlKWlwa8QeGhqxgHyZtj-AHhfo4NAxav9hGYR4k433KLN75tsrqYTBskpBBYBfQ">
            <a:extLst>
              <a:ext uri="{FF2B5EF4-FFF2-40B4-BE49-F238E27FC236}">
                <a16:creationId xmlns:a16="http://schemas.microsoft.com/office/drawing/2014/main" id="{35A9AB24-3111-4E47-8D8A-56837ABED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390" y="5795844"/>
            <a:ext cx="400672" cy="40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463E27F-8AA4-D54C-A3F3-BB6615641A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7092754"/>
              </p:ext>
            </p:extLst>
          </p:nvPr>
        </p:nvGraphicFramePr>
        <p:xfrm>
          <a:off x="5294600" y="1804031"/>
          <a:ext cx="2722151" cy="1435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E39521EF-71D4-424E-9D0C-7E796B8449EC}"/>
              </a:ext>
            </a:extLst>
          </p:cNvPr>
          <p:cNvSpPr txBox="1">
            <a:spLocks/>
          </p:cNvSpPr>
          <p:nvPr/>
        </p:nvSpPr>
        <p:spPr>
          <a:xfrm>
            <a:off x="1028235" y="1305511"/>
            <a:ext cx="10788698" cy="450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500" dirty="0"/>
              <a:t>App behaviors are different for each heterogeneity type.</a:t>
            </a:r>
          </a:p>
        </p:txBody>
      </p:sp>
    </p:spTree>
    <p:extLst>
      <p:ext uri="{BB962C8B-B14F-4D97-AF65-F5344CB8AC3E}">
        <p14:creationId xmlns:p14="http://schemas.microsoft.com/office/powerpoint/2010/main" val="359314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43" grpId="0"/>
      <p:bldP spid="50" grpId="0"/>
      <p:bldP spid="51" grpId="0"/>
      <p:bldP spid="52" grpId="0"/>
      <p:bldP spid="91" grpId="0"/>
      <p:bldP spid="102" grpId="0"/>
      <p:bldP spid="103" grpId="0"/>
      <p:bldGraphic spid="8" grpId="0">
        <p:bldAsOne/>
      </p:bldGraphic>
      <p:bldP spid="7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3793" y="985345"/>
            <a:ext cx="7662863" cy="450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/>
              <a:t>4. App Version Compatibility Testing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09B81BE-AE9A-BB4C-9E08-0B347CFE94BF}"/>
              </a:ext>
            </a:extLst>
          </p:cNvPr>
          <p:cNvSpPr txBox="1">
            <a:spLocks/>
          </p:cNvSpPr>
          <p:nvPr/>
        </p:nvSpPr>
        <p:spPr>
          <a:xfrm>
            <a:off x="901431" y="1447986"/>
            <a:ext cx="10220325" cy="191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/>
              <a:t>Downloaded 2,097 apps that are top 100 apps in each category from Google Play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Chose 100 out of 233 apps that have at least two different version updates in two weeks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Labeled: </a:t>
            </a:r>
            <a:r>
              <a:rPr lang="en-US" sz="1800" b="1" dirty="0"/>
              <a:t>Stable</a:t>
            </a:r>
            <a:r>
              <a:rPr lang="en-US" sz="1800" dirty="0"/>
              <a:t> - earlier version, </a:t>
            </a:r>
            <a:r>
              <a:rPr lang="en-US" sz="1800" b="1" dirty="0"/>
              <a:t>New</a:t>
            </a:r>
            <a:r>
              <a:rPr lang="en-US" sz="1800" dirty="0"/>
              <a:t> – updated version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Ran the apps on same Android API version 4.4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Used three different methods: </a:t>
            </a:r>
            <a:r>
              <a:rPr lang="en-US" sz="1800" b="1" dirty="0"/>
              <a:t>Base-random</a:t>
            </a:r>
            <a:r>
              <a:rPr lang="en-US" sz="1800" dirty="0"/>
              <a:t>,</a:t>
            </a:r>
            <a:r>
              <a:rPr lang="en-US" sz="1800" b="1" dirty="0"/>
              <a:t> Mimic-random</a:t>
            </a:r>
            <a:r>
              <a:rPr lang="en-US" sz="1800" dirty="0"/>
              <a:t>, and </a:t>
            </a:r>
            <a:r>
              <a:rPr lang="en-US" sz="1800" b="1" dirty="0"/>
              <a:t>Mimic-sequence</a:t>
            </a:r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665359-7867-AC43-9444-52293D366E7D}"/>
              </a:ext>
            </a:extLst>
          </p:cNvPr>
          <p:cNvSpPr/>
          <p:nvPr/>
        </p:nvSpPr>
        <p:spPr>
          <a:xfrm>
            <a:off x="3164169" y="5985965"/>
            <a:ext cx="586366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i="1" dirty="0">
                <a:solidFill>
                  <a:srgbClr val="0C6CFF"/>
                </a:solidFill>
              </a:rPr>
              <a:t>More errors have been discovered by Mimic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580258D-3069-9242-98B3-8CB6CB1730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01040" y="3708447"/>
          <a:ext cx="10789920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7348203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954842178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519433034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48146905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797086966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299231047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5455258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056864256"/>
                    </a:ext>
                  </a:extLst>
                </a:gridCol>
              </a:tblGrid>
              <a:tr h="127782">
                <a:tc rowSpan="2"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App Name 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Stable Version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</a:rPr>
                        <a:t>New Version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Exception Type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7946666"/>
                  </a:ext>
                </a:extLst>
              </a:tr>
              <a:tr h="212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Base-random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Mimic-random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</a:rPr>
                        <a:t>Mimic-sequence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Base-random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Mimic-random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</a:rPr>
                        <a:t>Mimic-sequence 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358201"/>
                  </a:ext>
                </a:extLst>
              </a:tr>
              <a:tr h="212969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TD Jakes Sermons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InﬂateException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4465181"/>
                  </a:ext>
                </a:extLst>
              </a:tr>
              <a:tr h="212969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Venmo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IllegalArgumentException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0509456"/>
                  </a:ext>
                </a:extLst>
              </a:tr>
              <a:tr h="212969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Volume Booster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capture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SecurityException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7978329"/>
                  </a:ext>
                </a:extLst>
              </a:tr>
              <a:tr h="383345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Countdown Timer &amp; Stopwatch &amp; Caller ID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effectLst/>
                        </a:rPr>
                        <a:t>NullPointerException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4167096"/>
                  </a:ext>
                </a:extLst>
              </a:tr>
              <a:tr h="212969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Wonder Buy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effectLst/>
                        </a:rPr>
                        <a:t>NullPointerException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0005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91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72883" y="807409"/>
            <a:ext cx="6953834" cy="72136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5. Instrumentation Testing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09B81BE-AE9A-BB4C-9E08-0B347CFE94BF}"/>
              </a:ext>
            </a:extLst>
          </p:cNvPr>
          <p:cNvSpPr txBox="1">
            <a:spLocks/>
          </p:cNvSpPr>
          <p:nvPr/>
        </p:nvSpPr>
        <p:spPr>
          <a:xfrm>
            <a:off x="920523" y="1317772"/>
            <a:ext cx="6758572" cy="191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700" dirty="0"/>
              <a:t>Selected 100 out of 1,200 apps from </a:t>
            </a:r>
            <a:r>
              <a:rPr lang="en-US" sz="1700" dirty="0" err="1"/>
              <a:t>Reptor</a:t>
            </a:r>
            <a:r>
              <a:rPr lang="en-US" sz="1700" dirty="0"/>
              <a:t> (bytecode instrumentation tool enabling API virtualization on Android) data set.</a:t>
            </a:r>
          </a:p>
          <a:p>
            <a:pPr>
              <a:lnSpc>
                <a:spcPct val="100000"/>
              </a:lnSpc>
            </a:pPr>
            <a:r>
              <a:rPr lang="en-US" sz="1700" dirty="0"/>
              <a:t>Ran the apps (both non-instrumented and instrumented) on Android API version 4.4 </a:t>
            </a:r>
          </a:p>
          <a:p>
            <a:pPr>
              <a:lnSpc>
                <a:spcPct val="100000"/>
              </a:lnSpc>
            </a:pPr>
            <a:r>
              <a:rPr lang="en-US" sz="1700" dirty="0"/>
              <a:t>Used two different methods:</a:t>
            </a:r>
            <a:r>
              <a:rPr lang="en-US" sz="1700" b="1" dirty="0"/>
              <a:t> Mimic-random</a:t>
            </a:r>
            <a:r>
              <a:rPr lang="en-US" sz="1700" dirty="0"/>
              <a:t>, and </a:t>
            </a:r>
            <a:r>
              <a:rPr lang="en-US" sz="1700" b="1" dirty="0"/>
              <a:t>Mimic-sequence</a:t>
            </a:r>
            <a:endParaRPr lang="en-US" sz="17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665359-7867-AC43-9444-52293D366E7D}"/>
              </a:ext>
            </a:extLst>
          </p:cNvPr>
          <p:cNvSpPr/>
          <p:nvPr/>
        </p:nvSpPr>
        <p:spPr>
          <a:xfrm>
            <a:off x="3164167" y="6130123"/>
            <a:ext cx="586366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i="1" dirty="0">
                <a:solidFill>
                  <a:srgbClr val="0C6CFF"/>
                </a:solidFill>
              </a:rPr>
              <a:t>Mimic successfully found out various errors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2E1630D-B6B4-3F40-B406-8FAE109CCEB4}"/>
              </a:ext>
            </a:extLst>
          </p:cNvPr>
          <p:cNvSpPr txBox="1">
            <a:spLocks/>
          </p:cNvSpPr>
          <p:nvPr/>
        </p:nvSpPr>
        <p:spPr>
          <a:xfrm>
            <a:off x="8609239" y="2448802"/>
            <a:ext cx="2542808" cy="422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chemeClr val="accent5">
                    <a:lumMod val="75000"/>
                  </a:schemeClr>
                </a:solidFill>
              </a:rPr>
              <a:t>Heap usage comparison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1E973B-700E-BD40-B261-21E06FAE6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717" y="416700"/>
            <a:ext cx="4195689" cy="1669212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A84A25D-C90A-A441-A8ED-1A4A86E6D78D}"/>
              </a:ext>
            </a:extLst>
          </p:cNvPr>
          <p:cNvCxnSpPr>
            <a:cxnSpLocks/>
          </p:cNvCxnSpPr>
          <p:nvPr/>
        </p:nvCxnSpPr>
        <p:spPr>
          <a:xfrm flipV="1">
            <a:off x="9880643" y="2183363"/>
            <a:ext cx="0" cy="28314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24E9675-B2D8-054B-90A8-7047AD661AE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29264" y="3120175"/>
          <a:ext cx="9533468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54545115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54561189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82787243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1187402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9834878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634283857"/>
                    </a:ext>
                  </a:extLst>
                </a:gridCol>
              </a:tblGrid>
              <a:tr h="127270">
                <a:tc rowSpan="2">
                  <a:txBody>
                    <a:bodyPr/>
                    <a:lstStyle/>
                    <a:p>
                      <a:r>
                        <a:rPr lang="en-US" sz="1000" b="1" dirty="0">
                          <a:effectLst/>
                        </a:rPr>
                        <a:t>App Name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/>
                        </a:rPr>
                        <a:t>Non-instrumented Version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/>
                        </a:rPr>
                        <a:t>Instrumented Version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/>
                        </a:rPr>
                        <a:t>Exception Type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5675460"/>
                  </a:ext>
                </a:extLst>
              </a:tr>
              <a:tr h="1272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/>
                        </a:rPr>
                        <a:t>Mimic-random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effectLst/>
                        </a:rPr>
                        <a:t>Mimic-sequence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effectLst/>
                        </a:rPr>
                        <a:t>Mimic-random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/>
                        </a:rPr>
                        <a:t>Mimic-sequence 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97156"/>
                  </a:ext>
                </a:extLst>
              </a:tr>
              <a:tr h="127270"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GasBuddy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endParaRPr lang="en-US" sz="1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ClassCastException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836461"/>
                  </a:ext>
                </a:extLst>
              </a:tr>
              <a:tr h="127270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Stamp and Draw Paint 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endParaRPr lang="en-US" sz="1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ClassCastException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2194474"/>
                  </a:ext>
                </a:extLst>
              </a:tr>
              <a:tr h="127270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Big 5 Personality Test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endParaRPr lang="en-US" sz="1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AssertionError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1580605"/>
                  </a:ext>
                </a:extLst>
              </a:tr>
              <a:tr h="127270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Text To Speech Reader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endParaRPr lang="en-US" sz="1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AssertionError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7307562"/>
                  </a:ext>
                </a:extLst>
              </a:tr>
              <a:tr h="127270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Gun Vault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endParaRPr lang="en-US" sz="1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AssertionError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302064"/>
                  </a:ext>
                </a:extLst>
              </a:tr>
              <a:tr h="127270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Street Art 3D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endParaRPr lang="en-US" sz="1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NullPointerException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3422161"/>
                  </a:ext>
                </a:extLst>
              </a:tr>
              <a:tr h="127270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Viaplay GameCenter-F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endParaRPr lang="en-US" sz="1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endParaRPr lang="en-US" sz="1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NullPointerException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2106"/>
                  </a:ext>
                </a:extLst>
              </a:tr>
              <a:tr h="127270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Q Recharge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endParaRPr lang="en-US" sz="1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endParaRPr lang="en-US" sz="1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>
                          <a:effectLst/>
                        </a:rPr>
                        <a:t>NullPointerException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6359086"/>
                  </a:ext>
                </a:extLst>
              </a:tr>
              <a:tr h="127270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Funny Face Photo Camera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endParaRPr lang="en-US" sz="1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>
                          <a:effectLst/>
                        </a:rPr>
                        <a:t>NullPointerException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1301513"/>
                  </a:ext>
                </a:extLst>
              </a:tr>
              <a:tr h="127270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Japan Ofﬂine Map Hotels Cars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endParaRPr lang="en-US" sz="1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>
                          <a:effectLst/>
                        </a:rPr>
                        <a:t>NullPointerException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0414133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F0883781-D85F-E242-956D-7F1EB5D46A48}"/>
              </a:ext>
            </a:extLst>
          </p:cNvPr>
          <p:cNvSpPr/>
          <p:nvPr/>
        </p:nvSpPr>
        <p:spPr>
          <a:xfrm>
            <a:off x="9027828" y="3598950"/>
            <a:ext cx="1834903" cy="2447306"/>
          </a:xfrm>
          <a:prstGeom prst="rect">
            <a:avLst/>
          </a:prstGeom>
          <a:noFill/>
          <a:ln w="38100">
            <a:solidFill>
              <a:srgbClr val="0C6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8" grpId="0"/>
      <p:bldP spid="10" grpId="0" uiExpand="1" build="p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E55D181-5CC9-8646-A0E7-CA98BE76C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478106"/>
              </p:ext>
            </p:extLst>
          </p:nvPr>
        </p:nvGraphicFramePr>
        <p:xfrm>
          <a:off x="2118232" y="2673582"/>
          <a:ext cx="7351486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402820389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09977755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79987550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2710805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125197403"/>
                    </a:ext>
                  </a:extLst>
                </a:gridCol>
              </a:tblGrid>
              <a:tr h="184165">
                <a:tc>
                  <a:txBody>
                    <a:bodyPr/>
                    <a:lstStyle/>
                    <a:p>
                      <a:r>
                        <a:rPr lang="en-US" sz="1000" b="1" dirty="0">
                          <a:effectLst/>
                        </a:rPr>
                        <a:t>App Name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/>
                        </a:rPr>
                        <a:t>Category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effectLst/>
                        </a:rPr>
                        <a:t>Bug Type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effectLst/>
                        </a:rPr>
                        <a:t>Results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/>
                        </a:rPr>
                        <a:t>Device (Android Version)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9223093"/>
                  </a:ext>
                </a:extLst>
              </a:tr>
              <a:tr h="149378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Open GPS Tracker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Travel &amp; Local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U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sz="1000" b="1">
                          <a:effectLst/>
                        </a:rPr>
                        <a:t> </a:t>
                      </a:r>
                      <a:endParaRPr lang="en-US" sz="10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Nexus 5/6.0.1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2687216"/>
                  </a:ext>
                </a:extLst>
              </a:tr>
              <a:tr h="149378">
                <a:tc>
                  <a:txBody>
                    <a:bodyPr/>
                    <a:lstStyle/>
                    <a:p>
                      <a:r>
                        <a:rPr lang="en-US" sz="1000" dirty="0" err="1">
                          <a:effectLst/>
                        </a:rPr>
                        <a:t>ConnectBot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Communication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endParaRPr lang="en-US" sz="10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Galaxy Nexus (4.1.1)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658884"/>
                  </a:ext>
                </a:extLst>
              </a:tr>
              <a:tr h="149378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AnkiDroid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Education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endParaRPr lang="en-US" sz="10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Galaxy S4 (4.4)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2448012"/>
                  </a:ext>
                </a:extLst>
              </a:tr>
              <a:tr h="149378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c:geo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Entertainment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endParaRPr lang="en-US" sz="10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Nexus S (2.3.6)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6194028"/>
                  </a:ext>
                </a:extLst>
              </a:tr>
              <a:tr h="149378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AnySoftKeyboard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Tools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endParaRPr lang="en-US" sz="10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Galaxy S4 (4.4)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2686491"/>
                  </a:ext>
                </a:extLst>
              </a:tr>
              <a:tr h="149378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QKSMS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Communication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endParaRPr lang="en-US" sz="10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Neuxs 5 (5.1)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0549463"/>
                  </a:ext>
                </a:extLst>
              </a:tr>
              <a:tr h="149378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BankDroid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Finance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endParaRPr lang="en-US" sz="10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Galaxy S4 (4.4)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3326068"/>
                  </a:ext>
                </a:extLst>
              </a:tr>
              <a:tr h="149378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Evercam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Tools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endParaRPr lang="en-US" sz="10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Nexus S (4.1.2)*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8640633"/>
                  </a:ext>
                </a:extLst>
              </a:tr>
              <a:tr h="149378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ChatSecure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Communication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U, 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endParaRPr lang="en-US" sz="10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Galaxy Nexus (4.2.1)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7750891"/>
                  </a:ext>
                </a:extLst>
              </a:tr>
              <a:tr h="149378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AntennaPod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Media &amp; Video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U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endParaRPr lang="en-US" sz="10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Nexus 5 (5.1)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3137708"/>
                  </a:ext>
                </a:extLst>
              </a:tr>
              <a:tr h="149378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Brave Android Browser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Personalization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U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endParaRPr lang="en-US" sz="10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Nexus 5 (4.4)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585446"/>
                  </a:ext>
                </a:extLst>
              </a:tr>
              <a:tr h="149378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IrssiNotiﬁer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Communication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✗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9021046"/>
                  </a:ext>
                </a:extLst>
              </a:tr>
              <a:tr h="149378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CSipSimple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Communication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U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✗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9812292"/>
                  </a:ext>
                </a:extLst>
              </a:tr>
              <a:tr h="149378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Bitcoin Wallet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Finance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✗</a:t>
                      </a:r>
                      <a:endParaRPr lang="en-US" sz="10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2562786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09B81BE-AE9A-BB4C-9E08-0B347CFE94BF}"/>
              </a:ext>
            </a:extLst>
          </p:cNvPr>
          <p:cNvSpPr txBox="1">
            <a:spLocks/>
          </p:cNvSpPr>
          <p:nvPr/>
        </p:nvSpPr>
        <p:spPr>
          <a:xfrm>
            <a:off x="985837" y="2153329"/>
            <a:ext cx="10220325" cy="191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665359-7867-AC43-9444-52293D366E7D}"/>
              </a:ext>
            </a:extLst>
          </p:cNvPr>
          <p:cNvSpPr/>
          <p:nvPr/>
        </p:nvSpPr>
        <p:spPr>
          <a:xfrm>
            <a:off x="7670282" y="3961874"/>
            <a:ext cx="58636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rgbClr val="0C6CFF"/>
                </a:solidFill>
              </a:rPr>
              <a:t>Successfully found </a:t>
            </a:r>
          </a:p>
          <a:p>
            <a:pPr algn="ctr"/>
            <a:r>
              <a:rPr lang="en-US" sz="2000" i="1" dirty="0">
                <a:solidFill>
                  <a:srgbClr val="0C6CFF"/>
                </a:solidFill>
              </a:rPr>
              <a:t>reported errors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EE1B7A9-A291-C748-926F-512CA89DCF26}"/>
              </a:ext>
            </a:extLst>
          </p:cNvPr>
          <p:cNvSpPr txBox="1">
            <a:spLocks/>
          </p:cNvSpPr>
          <p:nvPr/>
        </p:nvSpPr>
        <p:spPr>
          <a:xfrm>
            <a:off x="1719427" y="1726612"/>
            <a:ext cx="10220325" cy="946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i="1" dirty="0" err="1"/>
              <a:t>FicFinder</a:t>
            </a:r>
            <a:r>
              <a:rPr lang="en-US" sz="1800" dirty="0"/>
              <a:t> – 14 apps that contain verified UI compatibility issues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Used </a:t>
            </a:r>
            <a:r>
              <a:rPr lang="en-US" sz="1800" dirty="0" err="1"/>
              <a:t>randomnized</a:t>
            </a:r>
            <a:r>
              <a:rPr lang="en-US" sz="1800" dirty="0"/>
              <a:t> testing strategy.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7021C9-CB80-4748-B213-00433315DADA}"/>
              </a:ext>
            </a:extLst>
          </p:cNvPr>
          <p:cNvSpPr/>
          <p:nvPr/>
        </p:nvSpPr>
        <p:spPr>
          <a:xfrm>
            <a:off x="6460262" y="5600319"/>
            <a:ext cx="3009456" cy="740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403E3AD-3D4C-5A4E-ADAF-D8EF5C4FCE04}"/>
              </a:ext>
            </a:extLst>
          </p:cNvPr>
          <p:cNvSpPr txBox="1">
            <a:spLocks/>
          </p:cNvSpPr>
          <p:nvPr/>
        </p:nvSpPr>
        <p:spPr>
          <a:xfrm>
            <a:off x="7210547" y="2308468"/>
            <a:ext cx="2531373" cy="365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500" b="1" dirty="0"/>
              <a:t>U </a:t>
            </a:r>
            <a:r>
              <a:rPr lang="en-US" sz="1500" dirty="0"/>
              <a:t>– UI distortion, </a:t>
            </a:r>
            <a:r>
              <a:rPr lang="en-US" sz="1500" b="1" dirty="0"/>
              <a:t>E</a:t>
            </a:r>
            <a:r>
              <a:rPr lang="en-US" sz="1500" dirty="0"/>
              <a:t> – errors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E34E28-36BA-E440-B631-8D4379AC6443}"/>
              </a:ext>
            </a:extLst>
          </p:cNvPr>
          <p:cNvSpPr/>
          <p:nvPr/>
        </p:nvSpPr>
        <p:spPr>
          <a:xfrm>
            <a:off x="6460262" y="2903681"/>
            <a:ext cx="3009456" cy="2696637"/>
          </a:xfrm>
          <a:prstGeom prst="rect">
            <a:avLst/>
          </a:prstGeom>
          <a:noFill/>
          <a:ln w="38100">
            <a:solidFill>
              <a:srgbClr val="0C6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C6C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DA87F3-30EC-474C-ADDE-676A11079FB3}"/>
              </a:ext>
            </a:extLst>
          </p:cNvPr>
          <p:cNvSpPr/>
          <p:nvPr/>
        </p:nvSpPr>
        <p:spPr>
          <a:xfrm>
            <a:off x="767986" y="443606"/>
            <a:ext cx="8490658" cy="713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/>
              <a:t>How correctly does Mimic catch compatibility issues?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2B973AB-3F0B-5747-ABC6-A6D46EF6A40D}"/>
              </a:ext>
            </a:extLst>
          </p:cNvPr>
          <p:cNvSpPr txBox="1">
            <a:spLocks/>
          </p:cNvSpPr>
          <p:nvPr/>
        </p:nvSpPr>
        <p:spPr>
          <a:xfrm>
            <a:off x="985837" y="1144525"/>
            <a:ext cx="9616276" cy="450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50000"/>
              </a:lnSpc>
              <a:buNone/>
            </a:pPr>
            <a:r>
              <a:rPr lang="en-US" sz="2500" dirty="0"/>
              <a:t>UI compatibility issues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7614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8" grpId="0"/>
      <p:bldP spid="8" grpId="1"/>
      <p:bldP spid="12" grpId="0" uiExpand="1" build="p"/>
      <p:bldP spid="14" grpId="0" animBg="1"/>
      <p:bldP spid="15" grpId="0" uiExpand="1" build="p"/>
      <p:bldP spid="10" grpId="0" animBg="1"/>
      <p:bldP spid="10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>
                <a:latin typeface="Arial" charset="0"/>
                <a:ea typeface="Arial" charset="0"/>
                <a:cs typeface="Arial" charset="0"/>
              </a:rPr>
              <a:t>Conclusion</a:t>
            </a:r>
            <a:endParaRPr lang="en-US" sz="3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D0B9C6-8443-1F42-B94B-7B361FC1EC5E}"/>
              </a:ext>
            </a:extLst>
          </p:cNvPr>
          <p:cNvSpPr txBox="1">
            <a:spLocks/>
          </p:cNvSpPr>
          <p:nvPr/>
        </p:nvSpPr>
        <p:spPr>
          <a:xfrm>
            <a:off x="1141277" y="1690688"/>
            <a:ext cx="9133498" cy="4124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/>
              <a:t>Mimic </a:t>
            </a:r>
          </a:p>
          <a:p>
            <a:r>
              <a:rPr lang="en-US" sz="2200" dirty="0"/>
              <a:t>First UI compatibility testing system</a:t>
            </a:r>
          </a:p>
          <a:p>
            <a:r>
              <a:rPr lang="en-US" sz="2200" dirty="0"/>
              <a:t>Supports automated device management &amp; environment initialization</a:t>
            </a:r>
          </a:p>
          <a:p>
            <a:r>
              <a:rPr lang="en-US" sz="2200" dirty="0"/>
              <a:t>Provides a programming model</a:t>
            </a:r>
          </a:p>
          <a:p>
            <a:r>
              <a:rPr lang="en-US" sz="2200" dirty="0"/>
              <a:t>UI specific features – Graph generator &amp; visual inspector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2500" dirty="0"/>
              <a:t>“Follow-the-leader” successfully detects</a:t>
            </a:r>
          </a:p>
          <a:p>
            <a:r>
              <a:rPr lang="en-US" sz="2200" dirty="0"/>
              <a:t>UI compatibility issues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4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55DBD50-EE6B-1549-8466-EFE0A66C3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193"/>
            <a:ext cx="10515600" cy="1119472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Arial" charset="0"/>
                <a:ea typeface="Arial" charset="0"/>
                <a:cs typeface="Arial" charset="0"/>
              </a:rPr>
              <a:t>How Do Testers Use Current Testing Systems?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69264-D68B-D244-8E64-35E5B7694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993" y="2948041"/>
            <a:ext cx="5713806" cy="585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Implementation</a:t>
            </a:r>
            <a:endParaRPr lang="en-US" sz="2000" b="1" i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CBC9D8-2629-F74A-8D54-1AE60100DA46}"/>
              </a:ext>
            </a:extLst>
          </p:cNvPr>
          <p:cNvSpPr/>
          <p:nvPr/>
        </p:nvSpPr>
        <p:spPr>
          <a:xfrm>
            <a:off x="1013993" y="1830686"/>
            <a:ext cx="62613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ea typeface="Arial" charset="0"/>
                <a:cs typeface="Arial" charset="0"/>
              </a:rPr>
              <a:t>Manual Device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620FEA-216A-6143-8B12-7D0282D1D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878" y="2009653"/>
            <a:ext cx="724857" cy="123110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49B0CE9C-2B87-8D47-B3C4-40AAF9E732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386911">
            <a:off x="8271930" y="2477054"/>
            <a:ext cx="368749" cy="368749"/>
          </a:xfrm>
          <a:prstGeom prst="rect">
            <a:avLst/>
          </a:prstGeom>
        </p:spPr>
      </p:pic>
      <p:pic>
        <p:nvPicPr>
          <p:cNvPr id="26" name="Picture 3" descr="https://lh6.googleusercontent.com/2VVOK18VUxL-DDvAn2yB3GgMzXSqXsbpETXKBFaky7K61XlJmxu50fTfWzfouYFGLjvC09Cu-oE-OdsHlKWlwa8QeGhqxgHyZtj-AHhfo4NAxav9hGYR4k433KLN75tsrqYTBskpBBYBfQ">
            <a:extLst>
              <a:ext uri="{FF2B5EF4-FFF2-40B4-BE49-F238E27FC236}">
                <a16:creationId xmlns:a16="http://schemas.microsoft.com/office/drawing/2014/main" id="{BB1A35B9-B61D-954A-9F90-5947AAB3F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681" y="2391805"/>
            <a:ext cx="539244" cy="53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4C8ADB5-C66E-EC43-A54B-23617B6F6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9090" y="1986758"/>
            <a:ext cx="724857" cy="12311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864722E-E183-0841-B9A8-05815834F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302" y="4891427"/>
            <a:ext cx="724857" cy="123110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2059EFD-35D1-BA40-905A-A8EBCFCD4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302" y="1986758"/>
            <a:ext cx="724857" cy="123110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D0E7AE6-19DB-B843-B1AA-995F134C2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878" y="4891427"/>
            <a:ext cx="724857" cy="123110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38BA8E6-DD7F-7F4D-9722-1B5FCE13B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9090" y="4891427"/>
            <a:ext cx="724857" cy="123110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C06785B-715C-EF46-961E-C0281A22B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514" y="1986758"/>
            <a:ext cx="724857" cy="123110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1AC0114-1DFF-3A45-91DA-398998F9A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514" y="4891427"/>
            <a:ext cx="724857" cy="1231106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9CA4DBF2-601B-4F4E-9DF8-EDE8AE4B86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386911">
            <a:off x="9157144" y="2477054"/>
            <a:ext cx="368749" cy="368749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615DFFB9-CD1B-EA41-96B9-64D20991B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386911">
            <a:off x="10042355" y="2477053"/>
            <a:ext cx="368749" cy="368749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CE0D4355-7CE4-3646-BD8B-857FB9B9F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386911">
            <a:off x="10927567" y="2477053"/>
            <a:ext cx="368749" cy="368749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D2C03EB8-A63B-874A-B0E8-4C52B7501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386911">
            <a:off x="8271929" y="5323500"/>
            <a:ext cx="368749" cy="368749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98F1E802-28DA-EC4A-BB22-2752C34CC8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386911">
            <a:off x="9157143" y="5323500"/>
            <a:ext cx="368749" cy="368749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8F47CBE7-EC4C-2B4F-8FFD-49DB2094B0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386911">
            <a:off x="10042354" y="5323499"/>
            <a:ext cx="368749" cy="368749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9439E792-CD72-0F47-9783-2220CC617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386911">
            <a:off x="10927566" y="5323499"/>
            <a:ext cx="368749" cy="3687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C6E016-41EE-D04E-A886-A2DBD60157A2}"/>
              </a:ext>
            </a:extLst>
          </p:cNvPr>
          <p:cNvSpPr/>
          <p:nvPr/>
        </p:nvSpPr>
        <p:spPr>
          <a:xfrm>
            <a:off x="8186681" y="3181447"/>
            <a:ext cx="5854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API 28</a:t>
            </a:r>
          </a:p>
        </p:txBody>
      </p:sp>
      <p:pic>
        <p:nvPicPr>
          <p:cNvPr id="48" name="Picture 3" descr="https://lh6.googleusercontent.com/2VVOK18VUxL-DDvAn2yB3GgMzXSqXsbpETXKBFaky7K61XlJmxu50fTfWzfouYFGLjvC09Cu-oE-OdsHlKWlwa8QeGhqxgHyZtj-AHhfo4NAxav9hGYR4k433KLN75tsrqYTBskpBBYBfQ">
            <a:extLst>
              <a:ext uri="{FF2B5EF4-FFF2-40B4-BE49-F238E27FC236}">
                <a16:creationId xmlns:a16="http://schemas.microsoft.com/office/drawing/2014/main" id="{2257DDB4-3B78-E746-91F1-4E843C37B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895" y="2391805"/>
            <a:ext cx="539244" cy="53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https://lh6.googleusercontent.com/2VVOK18VUxL-DDvAn2yB3GgMzXSqXsbpETXKBFaky7K61XlJmxu50fTfWzfouYFGLjvC09Cu-oE-OdsHlKWlwa8QeGhqxgHyZtj-AHhfo4NAxav9hGYR4k433KLN75tsrqYTBskpBBYBfQ">
            <a:extLst>
              <a:ext uri="{FF2B5EF4-FFF2-40B4-BE49-F238E27FC236}">
                <a16:creationId xmlns:a16="http://schemas.microsoft.com/office/drawing/2014/main" id="{15249950-897A-EF4B-960E-B60DB668F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106" y="2409312"/>
            <a:ext cx="539244" cy="53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https://lh6.googleusercontent.com/2VVOK18VUxL-DDvAn2yB3GgMzXSqXsbpETXKBFaky7K61XlJmxu50fTfWzfouYFGLjvC09Cu-oE-OdsHlKWlwa8QeGhqxgHyZtj-AHhfo4NAxav9hGYR4k433KLN75tsrqYTBskpBBYBfQ">
            <a:extLst>
              <a:ext uri="{FF2B5EF4-FFF2-40B4-BE49-F238E27FC236}">
                <a16:creationId xmlns:a16="http://schemas.microsoft.com/office/drawing/2014/main" id="{D315F2C8-94F0-E446-9590-602EED6C2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812" y="2391805"/>
            <a:ext cx="539244" cy="53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https://lh6.googleusercontent.com/2VVOK18VUxL-DDvAn2yB3GgMzXSqXsbpETXKBFaky7K61XlJmxu50fTfWzfouYFGLjvC09Cu-oE-OdsHlKWlwa8QeGhqxgHyZtj-AHhfo4NAxav9hGYR4k433KLN75tsrqYTBskpBBYBfQ">
            <a:extLst>
              <a:ext uri="{FF2B5EF4-FFF2-40B4-BE49-F238E27FC236}">
                <a16:creationId xmlns:a16="http://schemas.microsoft.com/office/drawing/2014/main" id="{AD29E4B7-7F0A-8D43-8087-6CB611536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88" y="5255758"/>
            <a:ext cx="539244" cy="53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https://lh6.googleusercontent.com/2VVOK18VUxL-DDvAn2yB3GgMzXSqXsbpETXKBFaky7K61XlJmxu50fTfWzfouYFGLjvC09Cu-oE-OdsHlKWlwa8QeGhqxgHyZtj-AHhfo4NAxav9hGYR4k433KLN75tsrqYTBskpBBYBfQ">
            <a:extLst>
              <a:ext uri="{FF2B5EF4-FFF2-40B4-BE49-F238E27FC236}">
                <a16:creationId xmlns:a16="http://schemas.microsoft.com/office/drawing/2014/main" id="{6326FC3C-EF13-E040-83CC-A15A29866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402" y="5255758"/>
            <a:ext cx="539244" cy="53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https://lh6.googleusercontent.com/2VVOK18VUxL-DDvAn2yB3GgMzXSqXsbpETXKBFaky7K61XlJmxu50fTfWzfouYFGLjvC09Cu-oE-OdsHlKWlwa8QeGhqxgHyZtj-AHhfo4NAxav9hGYR4k433KLN75tsrqYTBskpBBYBfQ">
            <a:extLst>
              <a:ext uri="{FF2B5EF4-FFF2-40B4-BE49-F238E27FC236}">
                <a16:creationId xmlns:a16="http://schemas.microsoft.com/office/drawing/2014/main" id="{2A9B9C8C-4406-5742-9BCF-6CF437075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613" y="5273265"/>
            <a:ext cx="539244" cy="53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https://lh6.googleusercontent.com/2VVOK18VUxL-DDvAn2yB3GgMzXSqXsbpETXKBFaky7K61XlJmxu50fTfWzfouYFGLjvC09Cu-oE-OdsHlKWlwa8QeGhqxgHyZtj-AHhfo4NAxav9hGYR4k433KLN75tsrqYTBskpBBYBfQ">
            <a:extLst>
              <a:ext uri="{FF2B5EF4-FFF2-40B4-BE49-F238E27FC236}">
                <a16:creationId xmlns:a16="http://schemas.microsoft.com/office/drawing/2014/main" id="{9BC0B005-5E53-BE4D-8CF8-FAFEA3A64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319" y="5255758"/>
            <a:ext cx="539244" cy="53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DE12F37E-A8AF-0541-AB7F-5671B01D38D6}"/>
              </a:ext>
            </a:extLst>
          </p:cNvPr>
          <p:cNvSpPr/>
          <p:nvPr/>
        </p:nvSpPr>
        <p:spPr>
          <a:xfrm>
            <a:off x="9048810" y="3181447"/>
            <a:ext cx="5854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API 27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349A707-A67F-1B49-953F-CAD151E22B76}"/>
              </a:ext>
            </a:extLst>
          </p:cNvPr>
          <p:cNvSpPr/>
          <p:nvPr/>
        </p:nvSpPr>
        <p:spPr>
          <a:xfrm>
            <a:off x="9934019" y="3181447"/>
            <a:ext cx="5854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API 26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E3959B9-6B90-8849-9B11-75F25BA5F4C9}"/>
              </a:ext>
            </a:extLst>
          </p:cNvPr>
          <p:cNvSpPr/>
          <p:nvPr/>
        </p:nvSpPr>
        <p:spPr>
          <a:xfrm>
            <a:off x="10819228" y="3181447"/>
            <a:ext cx="5854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API 25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36ACDBD-11DE-0D45-B103-0D2B2D88960D}"/>
              </a:ext>
            </a:extLst>
          </p:cNvPr>
          <p:cNvSpPr/>
          <p:nvPr/>
        </p:nvSpPr>
        <p:spPr>
          <a:xfrm>
            <a:off x="8180887" y="6084896"/>
            <a:ext cx="5854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API 24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8E5CB51-E2CF-DB4C-8AE9-EDB15AD4838A}"/>
              </a:ext>
            </a:extLst>
          </p:cNvPr>
          <p:cNvSpPr/>
          <p:nvPr/>
        </p:nvSpPr>
        <p:spPr>
          <a:xfrm>
            <a:off x="9043016" y="6084896"/>
            <a:ext cx="5854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API 23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79C5A0C-F5CC-D545-AFA5-4CB849F57760}"/>
              </a:ext>
            </a:extLst>
          </p:cNvPr>
          <p:cNvSpPr/>
          <p:nvPr/>
        </p:nvSpPr>
        <p:spPr>
          <a:xfrm>
            <a:off x="9928225" y="6084896"/>
            <a:ext cx="5854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API 22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2AA59A3-F082-3C44-85B0-14E7ADF2A4C2}"/>
              </a:ext>
            </a:extLst>
          </p:cNvPr>
          <p:cNvSpPr/>
          <p:nvPr/>
        </p:nvSpPr>
        <p:spPr>
          <a:xfrm>
            <a:off x="10813434" y="6084896"/>
            <a:ext cx="5854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API 21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1E42B636-232F-7A4F-84E6-24594A114D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9085" y="3766246"/>
            <a:ext cx="943281" cy="752811"/>
          </a:xfrm>
          <a:prstGeom prst="rect">
            <a:avLst/>
          </a:prstGeom>
        </p:spPr>
      </p:pic>
      <p:sp>
        <p:nvSpPr>
          <p:cNvPr id="91" name="Content Placeholder 2">
            <a:extLst>
              <a:ext uri="{FF2B5EF4-FFF2-40B4-BE49-F238E27FC236}">
                <a16:creationId xmlns:a16="http://schemas.microsoft.com/office/drawing/2014/main" id="{59A1F1C7-3FE6-FE4A-BD5C-592A5312BEAA}"/>
              </a:ext>
            </a:extLst>
          </p:cNvPr>
          <p:cNvSpPr txBox="1">
            <a:spLocks/>
          </p:cNvSpPr>
          <p:nvPr/>
        </p:nvSpPr>
        <p:spPr>
          <a:xfrm>
            <a:off x="1013993" y="5279153"/>
            <a:ext cx="5713806" cy="585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After Done with Testing</a:t>
            </a:r>
            <a:endParaRPr lang="en-US" sz="2000" b="1" i="1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E4A734C-9C65-B846-ADDC-9C217016E420}"/>
              </a:ext>
            </a:extLst>
          </p:cNvPr>
          <p:cNvSpPr/>
          <p:nvPr/>
        </p:nvSpPr>
        <p:spPr>
          <a:xfrm>
            <a:off x="1169140" y="5746128"/>
            <a:ext cx="5680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  <a:cs typeface="Arial" charset="0"/>
              </a:rPr>
              <a:t>Testers analyze collected logs.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ea typeface="Arial" charset="0"/>
              <a:cs typeface="Arial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EA1F4E1-ED54-EC46-8186-2D2B502EBC96}"/>
              </a:ext>
            </a:extLst>
          </p:cNvPr>
          <p:cNvSpPr/>
          <p:nvPr/>
        </p:nvSpPr>
        <p:spPr>
          <a:xfrm>
            <a:off x="1169882" y="2213115"/>
            <a:ext cx="6763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  <a:cs typeface="Arial" charset="0"/>
              </a:rPr>
              <a:t>Testers manually install different Android platforms and application.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  <a:cs typeface="Arial" charset="0"/>
              </a:rPr>
              <a:t>Testers monitor device status and capture logs.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223D518-CCB4-2842-8786-DA60A9375C49}"/>
              </a:ext>
            </a:extLst>
          </p:cNvPr>
          <p:cNvSpPr/>
          <p:nvPr/>
        </p:nvSpPr>
        <p:spPr>
          <a:xfrm>
            <a:off x="1172588" y="3418594"/>
            <a:ext cx="6676011" cy="63094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  <a:cs typeface="Arial" charset="0"/>
              </a:rPr>
              <a:t>Testers implement their testing strategy using a testing framework</a:t>
            </a:r>
          </a:p>
          <a:p>
            <a:r>
              <a:rPr lang="en-US" sz="1700" dirty="0">
                <a:ea typeface="Arial" charset="0"/>
                <a:cs typeface="Arial" charset="0"/>
              </a:rPr>
              <a:t>   e.g., implementing random testing using Android’s testing framework.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E396D85-E5F5-5243-9783-2FA48BB40216}"/>
              </a:ext>
            </a:extLst>
          </p:cNvPr>
          <p:cNvSpPr/>
          <p:nvPr/>
        </p:nvSpPr>
        <p:spPr>
          <a:xfrm>
            <a:off x="1132615" y="1236431"/>
            <a:ext cx="96246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ea typeface="Arial" charset="0"/>
                <a:cs typeface="Arial" charset="0"/>
              </a:rPr>
              <a:t>- For example, testers implement </a:t>
            </a:r>
            <a:r>
              <a:rPr lang="en-US" sz="2000" u="sng" dirty="0">
                <a:ea typeface="Arial" charset="0"/>
                <a:cs typeface="Arial" charset="0"/>
              </a:rPr>
              <a:t>random testing</a:t>
            </a:r>
            <a:r>
              <a:rPr lang="en-US" sz="2000" dirty="0">
                <a:ea typeface="Arial" charset="0"/>
                <a:cs typeface="Arial" charset="0"/>
              </a:rPr>
              <a:t> across different Android API versions</a:t>
            </a:r>
          </a:p>
        </p:txBody>
      </p:sp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id="{DA0C6552-B468-C44A-A9DF-3F473A5AE9A7}"/>
              </a:ext>
            </a:extLst>
          </p:cNvPr>
          <p:cNvSpPr txBox="1">
            <a:spLocks/>
          </p:cNvSpPr>
          <p:nvPr/>
        </p:nvSpPr>
        <p:spPr>
          <a:xfrm>
            <a:off x="1013993" y="4113597"/>
            <a:ext cx="5713806" cy="585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While Testing</a:t>
            </a:r>
            <a:endParaRPr lang="en-US" sz="2000" b="1" i="1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C81FCF3-E16A-984E-B10D-23FD1239470C}"/>
              </a:ext>
            </a:extLst>
          </p:cNvPr>
          <p:cNvSpPr/>
          <p:nvPr/>
        </p:nvSpPr>
        <p:spPr>
          <a:xfrm>
            <a:off x="1166602" y="4512363"/>
            <a:ext cx="6774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  <a:cs typeface="Arial" charset="0"/>
              </a:rPr>
              <a:t>Testers manually check how different UI screens are transitioning.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  <a:cs typeface="Arial" charset="0"/>
              </a:rPr>
              <a:t>Testers manually check the appearance of each UI screen.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082552-6527-F14A-86DF-62EB20BAA0FE}"/>
              </a:ext>
            </a:extLst>
          </p:cNvPr>
          <p:cNvSpPr/>
          <p:nvPr/>
        </p:nvSpPr>
        <p:spPr>
          <a:xfrm>
            <a:off x="4456754" y="1591704"/>
            <a:ext cx="39142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ea typeface="Arial" charset="0"/>
                <a:cs typeface="Arial" charset="0"/>
              </a:rPr>
              <a:t>(UI element is randomly selected and tested)</a:t>
            </a:r>
          </a:p>
        </p:txBody>
      </p:sp>
    </p:spTree>
    <p:extLst>
      <p:ext uri="{BB962C8B-B14F-4D97-AF65-F5344CB8AC3E}">
        <p14:creationId xmlns:p14="http://schemas.microsoft.com/office/powerpoint/2010/main" val="382207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xit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xit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1" presetClass="exit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xit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xit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xit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1" presetClass="exit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1" presetClass="exit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00"/>
                            </p:stCondLst>
                            <p:childTnLst>
                              <p:par>
                                <p:cTn id="7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7" grpId="0"/>
      <p:bldP spid="55" grpId="0"/>
      <p:bldP spid="56" grpId="0"/>
      <p:bldP spid="57" grpId="0"/>
      <p:bldP spid="59" grpId="0"/>
      <p:bldP spid="60" grpId="0"/>
      <p:bldP spid="61" grpId="0"/>
      <p:bldP spid="62" grpId="0"/>
      <p:bldP spid="91" grpId="0"/>
      <p:bldP spid="92" grpId="0"/>
      <p:bldP spid="97" grpId="0"/>
      <p:bldP spid="100" grpId="0"/>
      <p:bldP spid="1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056" y="580160"/>
            <a:ext cx="10515600" cy="1060018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Arial" charset="0"/>
                <a:ea typeface="Arial" charset="0"/>
                <a:cs typeface="Arial" charset="0"/>
              </a:rPr>
              <a:t>Requirements of UI Compatibility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442" y="1640178"/>
            <a:ext cx="9406118" cy="585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1. Automated device management</a:t>
            </a:r>
            <a:r>
              <a:rPr lang="ko-KR" altLang="en-US" sz="2400" dirty="0"/>
              <a:t> </a:t>
            </a:r>
            <a:r>
              <a:rPr lang="en-US" altLang="ko-KR" sz="2000" dirty="0"/>
              <a:t>– reduces burden of manual tasks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954890" y="4862889"/>
            <a:ext cx="985111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No previous UI compatibility testing system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1A1BE6C-FF9D-7043-B6A9-8FDA302DDBF2}"/>
              </a:ext>
            </a:extLst>
          </p:cNvPr>
          <p:cNvSpPr txBox="1">
            <a:spLocks/>
          </p:cNvSpPr>
          <p:nvPr/>
        </p:nvSpPr>
        <p:spPr>
          <a:xfrm>
            <a:off x="1170442" y="2554019"/>
            <a:ext cx="10515599" cy="585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2. Programmability</a:t>
            </a:r>
            <a:r>
              <a:rPr lang="en-US" sz="2000" dirty="0"/>
              <a:t> – makes testing strategy implementation easier (e.g., random, etc.)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C9D25D3-9C45-BB41-A4FB-04836297CC00}"/>
              </a:ext>
            </a:extLst>
          </p:cNvPr>
          <p:cNvSpPr txBox="1">
            <a:spLocks/>
          </p:cNvSpPr>
          <p:nvPr/>
        </p:nvSpPr>
        <p:spPr>
          <a:xfrm>
            <a:off x="1170442" y="3225704"/>
            <a:ext cx="8846135" cy="5853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3. Comparison of UI behavior </a:t>
            </a:r>
            <a:r>
              <a:rPr lang="en-US" sz="2000" dirty="0"/>
              <a:t>– How UI transitions are different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50CF3A-8D3F-6D4D-A33F-BCE9224BB8EF}"/>
              </a:ext>
            </a:extLst>
          </p:cNvPr>
          <p:cNvSpPr txBox="1">
            <a:spLocks/>
          </p:cNvSpPr>
          <p:nvPr/>
        </p:nvSpPr>
        <p:spPr>
          <a:xfrm>
            <a:off x="1170441" y="3925002"/>
            <a:ext cx="8846135" cy="5853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4. Comparison of UI appearance </a:t>
            </a:r>
            <a:r>
              <a:rPr lang="en-US" sz="2000" dirty="0"/>
              <a:t>– How actual device screens are different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A6D0F3-7BCC-1343-9524-8D3D563E0B24}"/>
              </a:ext>
            </a:extLst>
          </p:cNvPr>
          <p:cNvSpPr/>
          <p:nvPr/>
        </p:nvSpPr>
        <p:spPr>
          <a:xfrm>
            <a:off x="5873501" y="2079605"/>
            <a:ext cx="3122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(e.g., setting monitoring status)</a:t>
            </a:r>
          </a:p>
        </p:txBody>
      </p:sp>
    </p:spTree>
    <p:extLst>
      <p:ext uri="{BB962C8B-B14F-4D97-AF65-F5344CB8AC3E}">
        <p14:creationId xmlns:p14="http://schemas.microsoft.com/office/powerpoint/2010/main" val="284776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7" grpId="0"/>
      <p:bldP spid="19" grpId="0"/>
      <p:bldP spid="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Arial" charset="0"/>
                <a:ea typeface="Arial" charset="0"/>
                <a:cs typeface="Arial" charset="0"/>
              </a:rPr>
              <a:t>Mimic System Overview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122752" y="2692399"/>
            <a:ext cx="1148196" cy="1067088"/>
            <a:chOff x="5606761" y="1256613"/>
            <a:chExt cx="1148196" cy="106708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8909" y="1256613"/>
              <a:ext cx="723900" cy="7747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606761" y="2031313"/>
              <a:ext cx="114819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/>
                <a:t>Mimic script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08840" y="4187266"/>
            <a:ext cx="1219200" cy="1119832"/>
            <a:chOff x="8101445" y="1193113"/>
            <a:chExt cx="1219200" cy="111983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01445" y="1193113"/>
              <a:ext cx="1219200" cy="8382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136947" y="2020557"/>
              <a:ext cx="114819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/>
                <a:t>Apps</a:t>
              </a:r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1FD0B84-29B8-B54E-98D4-95AF54CC896D}"/>
              </a:ext>
            </a:extLst>
          </p:cNvPr>
          <p:cNvSpPr/>
          <p:nvPr/>
        </p:nvSpPr>
        <p:spPr>
          <a:xfrm>
            <a:off x="4370017" y="1931549"/>
            <a:ext cx="3136900" cy="3688562"/>
          </a:xfrm>
          <a:prstGeom prst="roundRect">
            <a:avLst>
              <a:gd name="adj" fmla="val 11485"/>
            </a:avLst>
          </a:prstGeom>
          <a:solidFill>
            <a:srgbClr val="F7F7F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F1DE8B-1E7A-3F47-A79E-FF6D5637259E}"/>
              </a:ext>
            </a:extLst>
          </p:cNvPr>
          <p:cNvSpPr txBox="1"/>
          <p:nvPr/>
        </p:nvSpPr>
        <p:spPr>
          <a:xfrm>
            <a:off x="5081652" y="1991634"/>
            <a:ext cx="1780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Mimic Runtime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0AF92F-5FC0-034B-9B81-2CC287C2B0DE}"/>
              </a:ext>
            </a:extLst>
          </p:cNvPr>
          <p:cNvSpPr/>
          <p:nvPr/>
        </p:nvSpPr>
        <p:spPr>
          <a:xfrm>
            <a:off x="4868747" y="2548261"/>
            <a:ext cx="2159000" cy="5314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Device Controller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DCE06B-6573-C345-9E0A-1C030CDB10F9}"/>
              </a:ext>
            </a:extLst>
          </p:cNvPr>
          <p:cNvSpPr/>
          <p:nvPr/>
        </p:nvSpPr>
        <p:spPr>
          <a:xfrm>
            <a:off x="4868747" y="3284506"/>
            <a:ext cx="2159000" cy="5272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Testing Engine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28905B7-C711-8345-AE06-DEF3DC2C6953}"/>
              </a:ext>
            </a:extLst>
          </p:cNvPr>
          <p:cNvSpPr/>
          <p:nvPr/>
        </p:nvSpPr>
        <p:spPr>
          <a:xfrm>
            <a:off x="4868747" y="4015844"/>
            <a:ext cx="2159000" cy="5272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Graph Generator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7A8DDF5-11F3-1546-B24B-C00119AFBF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7594" y="2723113"/>
            <a:ext cx="661079" cy="112278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303DCE5-BF51-994A-AA93-37EB622E56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6658" y="2723113"/>
            <a:ext cx="661079" cy="11227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36CC36B-1634-AA42-9EBB-75A93CFB1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5722" y="2735813"/>
            <a:ext cx="661079" cy="112278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315904D-7B3D-A94E-9879-F565665201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4786" y="2723113"/>
            <a:ext cx="661079" cy="112278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08AF7F3-578F-6247-B1B3-00779431B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7594" y="3982717"/>
            <a:ext cx="661079" cy="112278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AE18FD8-259D-1C43-9081-4595819154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6658" y="3982717"/>
            <a:ext cx="661079" cy="112278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2429B9A-9C69-ED42-86AA-7BA6D0D215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5722" y="3995417"/>
            <a:ext cx="661079" cy="112278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523D834-8DAE-1243-ABBA-5FAFC6A47D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4786" y="3982717"/>
            <a:ext cx="661079" cy="1122785"/>
          </a:xfrm>
          <a:prstGeom prst="rect">
            <a:avLst/>
          </a:prstGeom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FB9E0BBD-F4B1-8D40-9209-EF90D5351798}"/>
              </a:ext>
            </a:extLst>
          </p:cNvPr>
          <p:cNvSpPr/>
          <p:nvPr/>
        </p:nvSpPr>
        <p:spPr>
          <a:xfrm>
            <a:off x="3396752" y="3079749"/>
            <a:ext cx="723900" cy="29238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 Arrow 18">
            <a:extLst>
              <a:ext uri="{FF2B5EF4-FFF2-40B4-BE49-F238E27FC236}">
                <a16:creationId xmlns:a16="http://schemas.microsoft.com/office/drawing/2014/main" id="{F7C50758-BCE8-3B46-A3AF-BC0ABFB175EC}"/>
              </a:ext>
            </a:extLst>
          </p:cNvPr>
          <p:cNvSpPr/>
          <p:nvPr/>
        </p:nvSpPr>
        <p:spPr>
          <a:xfrm>
            <a:off x="7679280" y="3793669"/>
            <a:ext cx="611245" cy="281521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35BE0C-3213-724E-AE11-6229513DB917}"/>
              </a:ext>
            </a:extLst>
          </p:cNvPr>
          <p:cNvSpPr/>
          <p:nvPr/>
        </p:nvSpPr>
        <p:spPr>
          <a:xfrm>
            <a:off x="4868747" y="4747182"/>
            <a:ext cx="2159000" cy="5272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Visual Inspector</a:t>
            </a:r>
            <a:endParaRPr lang="en-US" dirty="0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44CE9FAE-539C-B942-9406-F198BB707076}"/>
              </a:ext>
            </a:extLst>
          </p:cNvPr>
          <p:cNvSpPr/>
          <p:nvPr/>
        </p:nvSpPr>
        <p:spPr>
          <a:xfrm>
            <a:off x="3396752" y="4509456"/>
            <a:ext cx="723900" cy="29238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47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Arial" charset="0"/>
                <a:ea typeface="Arial" charset="0"/>
                <a:cs typeface="Arial" charset="0"/>
              </a:rPr>
              <a:t>Mimic System Overview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122752" y="2692399"/>
            <a:ext cx="1148196" cy="1067088"/>
            <a:chOff x="5606761" y="1256613"/>
            <a:chExt cx="1148196" cy="106708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8909" y="1256613"/>
              <a:ext cx="723900" cy="7747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606761" y="2031313"/>
              <a:ext cx="114819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/>
                <a:t>Mimic script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08840" y="4187266"/>
            <a:ext cx="1219200" cy="1119832"/>
            <a:chOff x="8101445" y="1193113"/>
            <a:chExt cx="1219200" cy="111983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01445" y="1193113"/>
              <a:ext cx="1219200" cy="8382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136947" y="2020557"/>
              <a:ext cx="114819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/>
                <a:t>Apps</a:t>
              </a:r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1FD0B84-29B8-B54E-98D4-95AF54CC896D}"/>
              </a:ext>
            </a:extLst>
          </p:cNvPr>
          <p:cNvSpPr/>
          <p:nvPr/>
        </p:nvSpPr>
        <p:spPr>
          <a:xfrm>
            <a:off x="4370017" y="1931549"/>
            <a:ext cx="3136900" cy="3688562"/>
          </a:xfrm>
          <a:prstGeom prst="roundRect">
            <a:avLst>
              <a:gd name="adj" fmla="val 11485"/>
            </a:avLst>
          </a:prstGeom>
          <a:solidFill>
            <a:srgbClr val="F7F7F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F1DE8B-1E7A-3F47-A79E-FF6D5637259E}"/>
              </a:ext>
            </a:extLst>
          </p:cNvPr>
          <p:cNvSpPr txBox="1"/>
          <p:nvPr/>
        </p:nvSpPr>
        <p:spPr>
          <a:xfrm>
            <a:off x="5081652" y="1991634"/>
            <a:ext cx="1780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Mimic Runtime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0AF92F-5FC0-034B-9B81-2CC287C2B0DE}"/>
              </a:ext>
            </a:extLst>
          </p:cNvPr>
          <p:cNvSpPr/>
          <p:nvPr/>
        </p:nvSpPr>
        <p:spPr>
          <a:xfrm>
            <a:off x="4868747" y="2548261"/>
            <a:ext cx="2159000" cy="531488"/>
          </a:xfrm>
          <a:prstGeom prst="rect">
            <a:avLst/>
          </a:prstGeom>
          <a:solidFill>
            <a:srgbClr val="BDD6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Device Controller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DCE06B-6573-C345-9E0A-1C030CDB10F9}"/>
              </a:ext>
            </a:extLst>
          </p:cNvPr>
          <p:cNvSpPr/>
          <p:nvPr/>
        </p:nvSpPr>
        <p:spPr>
          <a:xfrm>
            <a:off x="4868747" y="3284506"/>
            <a:ext cx="2159000" cy="5272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Testing Engine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28905B7-C711-8345-AE06-DEF3DC2C6953}"/>
              </a:ext>
            </a:extLst>
          </p:cNvPr>
          <p:cNvSpPr/>
          <p:nvPr/>
        </p:nvSpPr>
        <p:spPr>
          <a:xfrm>
            <a:off x="4868747" y="4015844"/>
            <a:ext cx="2159000" cy="5272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Graph Generator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7A8DDF5-11F3-1546-B24B-C00119AFBF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7594" y="2723113"/>
            <a:ext cx="661079" cy="112278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303DCE5-BF51-994A-AA93-37EB622E56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6658" y="2723113"/>
            <a:ext cx="661079" cy="11227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36CC36B-1634-AA42-9EBB-75A93CFB1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5722" y="2735813"/>
            <a:ext cx="661079" cy="112278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315904D-7B3D-A94E-9879-F565665201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4786" y="2723113"/>
            <a:ext cx="661079" cy="112278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08AF7F3-578F-6247-B1B3-00779431B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7594" y="3982717"/>
            <a:ext cx="661079" cy="112278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AE18FD8-259D-1C43-9081-4595819154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6658" y="3982717"/>
            <a:ext cx="661079" cy="112278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2429B9A-9C69-ED42-86AA-7BA6D0D215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5722" y="3995417"/>
            <a:ext cx="661079" cy="112278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523D834-8DAE-1243-ABBA-5FAFC6A47D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4786" y="3982717"/>
            <a:ext cx="661079" cy="1122785"/>
          </a:xfrm>
          <a:prstGeom prst="rect">
            <a:avLst/>
          </a:prstGeom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FB9E0BBD-F4B1-8D40-9209-EF90D5351798}"/>
              </a:ext>
            </a:extLst>
          </p:cNvPr>
          <p:cNvSpPr/>
          <p:nvPr/>
        </p:nvSpPr>
        <p:spPr>
          <a:xfrm>
            <a:off x="3396752" y="3079749"/>
            <a:ext cx="723900" cy="29238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 Arrow 18">
            <a:extLst>
              <a:ext uri="{FF2B5EF4-FFF2-40B4-BE49-F238E27FC236}">
                <a16:creationId xmlns:a16="http://schemas.microsoft.com/office/drawing/2014/main" id="{F7C50758-BCE8-3B46-A3AF-BC0ABFB175EC}"/>
              </a:ext>
            </a:extLst>
          </p:cNvPr>
          <p:cNvSpPr/>
          <p:nvPr/>
        </p:nvSpPr>
        <p:spPr>
          <a:xfrm>
            <a:off x="7679280" y="3793669"/>
            <a:ext cx="611245" cy="281521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35BE0C-3213-724E-AE11-6229513DB917}"/>
              </a:ext>
            </a:extLst>
          </p:cNvPr>
          <p:cNvSpPr/>
          <p:nvPr/>
        </p:nvSpPr>
        <p:spPr>
          <a:xfrm>
            <a:off x="4868747" y="4747182"/>
            <a:ext cx="2159000" cy="5272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Visual Inspector</a:t>
            </a:r>
            <a:endParaRPr lang="en-US" dirty="0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44CE9FAE-539C-B942-9406-F198BB707076}"/>
              </a:ext>
            </a:extLst>
          </p:cNvPr>
          <p:cNvSpPr/>
          <p:nvPr/>
        </p:nvSpPr>
        <p:spPr>
          <a:xfrm>
            <a:off x="3396752" y="4509456"/>
            <a:ext cx="723900" cy="29238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16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C0CBECA-E191-D043-9BDE-A383BD225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266" y="3790136"/>
            <a:ext cx="611245" cy="10381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BB6FDB-2725-6847-B238-419B726A2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727" y="3790136"/>
            <a:ext cx="611245" cy="10381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A6EC7DD-6F86-8E44-B0FE-A36E89F76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0972" y="3790136"/>
            <a:ext cx="611245" cy="103814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BA4A05A-BCD7-CE4B-961E-0B74B3DA1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649" y="3790136"/>
            <a:ext cx="611245" cy="10381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5D3290D-66DA-DE4F-9DF3-F634BB6A6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827" y="4803508"/>
            <a:ext cx="611245" cy="103814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838526-BB01-3549-A4FD-5FE503DF0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727" y="4828282"/>
            <a:ext cx="611245" cy="10381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4AE3ED9-FCD1-1543-84A4-A6557F091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188" y="4824604"/>
            <a:ext cx="611245" cy="10381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BB7BEB1-75C3-254E-8DE0-68E01348F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649" y="4820926"/>
            <a:ext cx="611245" cy="103814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D4B515D-733C-384C-A7EC-220619AEF0C2}"/>
              </a:ext>
            </a:extLst>
          </p:cNvPr>
          <p:cNvSpPr txBox="1">
            <a:spLocks/>
          </p:cNvSpPr>
          <p:nvPr/>
        </p:nvSpPr>
        <p:spPr>
          <a:xfrm>
            <a:off x="876862" y="472705"/>
            <a:ext cx="11085290" cy="1285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Device Controller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(1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Requirement - Automated Device Management) </a:t>
            </a:r>
          </a:p>
          <a:p>
            <a:endParaRPr lang="en-US" sz="3500" dirty="0"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36910CD-58B6-3141-9912-B022396DB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182" y="1963371"/>
            <a:ext cx="5168339" cy="471552"/>
          </a:xfrm>
        </p:spPr>
        <p:txBody>
          <a:bodyPr anchor="t">
            <a:noAutofit/>
          </a:bodyPr>
          <a:lstStyle/>
          <a:p>
            <a:r>
              <a:rPr lang="en-US" sz="2500" dirty="0">
                <a:latin typeface="+mn-lt"/>
                <a:ea typeface="Arial" charset="0"/>
                <a:cs typeface="Arial" charset="0"/>
              </a:rPr>
              <a:t>Environment Setting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A3564CF-DCD1-0342-A7BB-B368BF544018}"/>
              </a:ext>
            </a:extLst>
          </p:cNvPr>
          <p:cNvGrpSpPr/>
          <p:nvPr/>
        </p:nvGrpSpPr>
        <p:grpSpPr>
          <a:xfrm>
            <a:off x="2039860" y="3813423"/>
            <a:ext cx="1123421" cy="1014859"/>
            <a:chOff x="5606761" y="1256613"/>
            <a:chExt cx="1148196" cy="10670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F7C7103-BB18-1C4C-91FF-834D214AD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18909" y="1256613"/>
              <a:ext cx="723900" cy="7747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8FD4523-955C-A444-9677-3DD3F350C167}"/>
                </a:ext>
              </a:extLst>
            </p:cNvPr>
            <p:cNvSpPr txBox="1"/>
            <p:nvPr/>
          </p:nvSpPr>
          <p:spPr>
            <a:xfrm>
              <a:off x="5606761" y="2031313"/>
              <a:ext cx="114819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/>
                <a:t>Mimic script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5DC314-568A-F142-88C3-76607B9B32CD}"/>
              </a:ext>
            </a:extLst>
          </p:cNvPr>
          <p:cNvGrpSpPr/>
          <p:nvPr/>
        </p:nvGrpSpPr>
        <p:grpSpPr>
          <a:xfrm>
            <a:off x="2027472" y="4896538"/>
            <a:ext cx="1148196" cy="945116"/>
            <a:chOff x="8101445" y="1193113"/>
            <a:chExt cx="1219200" cy="111983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0ABF9D0-90EE-974F-B26A-1DBEEB0F8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01445" y="1193113"/>
              <a:ext cx="1219200" cy="8382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5F380C2-87D3-FC49-971C-4CA90B8438B1}"/>
                </a:ext>
              </a:extLst>
            </p:cNvPr>
            <p:cNvSpPr txBox="1"/>
            <p:nvPr/>
          </p:nvSpPr>
          <p:spPr>
            <a:xfrm>
              <a:off x="8136947" y="2020557"/>
              <a:ext cx="114819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/>
                <a:t>APK set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C7B0A4B-7F18-4D4E-8F5F-410A60B3192D}"/>
              </a:ext>
            </a:extLst>
          </p:cNvPr>
          <p:cNvSpPr/>
          <p:nvPr/>
        </p:nvSpPr>
        <p:spPr>
          <a:xfrm>
            <a:off x="4184967" y="4289640"/>
            <a:ext cx="2159000" cy="9888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Device Controller</a:t>
            </a:r>
            <a:endParaRPr lang="en-US" dirty="0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AD86774A-EA37-AB46-8589-074D2B5FBDE1}"/>
              </a:ext>
            </a:extLst>
          </p:cNvPr>
          <p:cNvSpPr/>
          <p:nvPr/>
        </p:nvSpPr>
        <p:spPr>
          <a:xfrm>
            <a:off x="3354412" y="4643321"/>
            <a:ext cx="626860" cy="29238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-Right Arrow 28">
            <a:extLst>
              <a:ext uri="{FF2B5EF4-FFF2-40B4-BE49-F238E27FC236}">
                <a16:creationId xmlns:a16="http://schemas.microsoft.com/office/drawing/2014/main" id="{CF2E1C53-969F-744E-8F22-DE286F60B733}"/>
              </a:ext>
            </a:extLst>
          </p:cNvPr>
          <p:cNvSpPr/>
          <p:nvPr/>
        </p:nvSpPr>
        <p:spPr>
          <a:xfrm>
            <a:off x="6547662" y="4643321"/>
            <a:ext cx="611245" cy="281521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4E121B9-C4E4-0B4F-AE56-CE704BF4974F}"/>
              </a:ext>
            </a:extLst>
          </p:cNvPr>
          <p:cNvSpPr/>
          <p:nvPr/>
        </p:nvSpPr>
        <p:spPr>
          <a:xfrm>
            <a:off x="1347995" y="2366115"/>
            <a:ext cx="47480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Reads settings from a script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Installs specific versions of the Android platform and the application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A848B826-1DA2-0541-9F1F-BCF7635B526B}"/>
              </a:ext>
            </a:extLst>
          </p:cNvPr>
          <p:cNvSpPr txBox="1">
            <a:spLocks/>
          </p:cNvSpPr>
          <p:nvPr/>
        </p:nvSpPr>
        <p:spPr>
          <a:xfrm>
            <a:off x="6469806" y="1954959"/>
            <a:ext cx="5168339" cy="4715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latin typeface="+mn-lt"/>
                <a:ea typeface="Arial" charset="0"/>
                <a:cs typeface="Arial" charset="0"/>
              </a:rPr>
              <a:t>Device Management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F8DC77-60C6-D442-B55A-B4042303B36B}"/>
              </a:ext>
            </a:extLst>
          </p:cNvPr>
          <p:cNvSpPr/>
          <p:nvPr/>
        </p:nvSpPr>
        <p:spPr>
          <a:xfrm>
            <a:off x="6247604" y="2366115"/>
            <a:ext cx="5424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Monitors device status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Captures all logs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D88C3B24-D2F2-6745-897D-F46DB400ED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386911">
            <a:off x="7510135" y="4213324"/>
            <a:ext cx="314325" cy="314325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62E4243B-8EB9-6B49-B2FB-1331189DDB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386911">
            <a:off x="8111812" y="4213324"/>
            <a:ext cx="314325" cy="314325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7473C167-7727-F149-96D6-693D5F6B74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386911">
            <a:off x="8720458" y="4213323"/>
            <a:ext cx="314325" cy="314325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3802B019-10E6-9446-AF57-DBDE2A244E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386911">
            <a:off x="9327052" y="4210439"/>
            <a:ext cx="314325" cy="314325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24CCFCC3-3AA9-EC49-9D5A-0BE603F94C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386911">
            <a:off x="7510135" y="5202183"/>
            <a:ext cx="314325" cy="314325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5020E6B3-833E-DD43-A304-AAEF344ABF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386911">
            <a:off x="8111812" y="5202183"/>
            <a:ext cx="314325" cy="314325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BBF295AF-E2D5-8B43-B5FC-7A6BD16DB9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386911">
            <a:off x="8720458" y="5202182"/>
            <a:ext cx="314325" cy="314325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D23BC3C9-AEE0-E147-BBDD-27CB1F9057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386911">
            <a:off x="9327052" y="5199298"/>
            <a:ext cx="314325" cy="314325"/>
          </a:xfrm>
          <a:prstGeom prst="rect">
            <a:avLst/>
          </a:prstGeom>
        </p:spPr>
      </p:pic>
      <p:pic>
        <p:nvPicPr>
          <p:cNvPr id="43" name="Picture 3" descr="https://lh6.googleusercontent.com/2VVOK18VUxL-DDvAn2yB3GgMzXSqXsbpETXKBFaky7K61XlJmxu50fTfWzfouYFGLjvC09Cu-oE-OdsHlKWlwa8QeGhqxgHyZtj-AHhfo4NAxav9hGYR4k433KLN75tsrqYTBskpBBYBfQ">
            <a:extLst>
              <a:ext uri="{FF2B5EF4-FFF2-40B4-BE49-F238E27FC236}">
                <a16:creationId xmlns:a16="http://schemas.microsoft.com/office/drawing/2014/main" id="{62AC5EA0-D4F9-3244-98DE-81DAC219A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552" y="4155580"/>
            <a:ext cx="400672" cy="40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https://lh6.googleusercontent.com/2VVOK18VUxL-DDvAn2yB3GgMzXSqXsbpETXKBFaky7K61XlJmxu50fTfWzfouYFGLjvC09Cu-oE-OdsHlKWlwa8QeGhqxgHyZtj-AHhfo4NAxav9hGYR4k433KLN75tsrqYTBskpBBYBfQ">
            <a:extLst>
              <a:ext uri="{FF2B5EF4-FFF2-40B4-BE49-F238E27FC236}">
                <a16:creationId xmlns:a16="http://schemas.microsoft.com/office/drawing/2014/main" id="{CAB7C170-8C0F-664D-9B57-49140D420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069" y="4165886"/>
            <a:ext cx="400672" cy="40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https://lh6.googleusercontent.com/2VVOK18VUxL-DDvAn2yB3GgMzXSqXsbpETXKBFaky7K61XlJmxu50fTfWzfouYFGLjvC09Cu-oE-OdsHlKWlwa8QeGhqxgHyZtj-AHhfo4NAxav9hGYR4k433KLN75tsrqYTBskpBBYBfQ">
            <a:extLst>
              <a:ext uri="{FF2B5EF4-FFF2-40B4-BE49-F238E27FC236}">
                <a16:creationId xmlns:a16="http://schemas.microsoft.com/office/drawing/2014/main" id="{7F392774-B71A-B34D-B30E-77A664E4D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108" y="4165886"/>
            <a:ext cx="400672" cy="40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 descr="https://lh6.googleusercontent.com/2VVOK18VUxL-DDvAn2yB3GgMzXSqXsbpETXKBFaky7K61XlJmxu50fTfWzfouYFGLjvC09Cu-oE-OdsHlKWlwa8QeGhqxgHyZtj-AHhfo4NAxav9hGYR4k433KLN75tsrqYTBskpBBYBfQ">
            <a:extLst>
              <a:ext uri="{FF2B5EF4-FFF2-40B4-BE49-F238E27FC236}">
                <a16:creationId xmlns:a16="http://schemas.microsoft.com/office/drawing/2014/main" id="{9E2C6493-92AA-2744-8364-E63FD00E0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176" y="4155580"/>
            <a:ext cx="400672" cy="40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" descr="https://lh6.googleusercontent.com/2VVOK18VUxL-DDvAn2yB3GgMzXSqXsbpETXKBFaky7K61XlJmxu50fTfWzfouYFGLjvC09Cu-oE-OdsHlKWlwa8QeGhqxgHyZtj-AHhfo4NAxav9hGYR4k433KLN75tsrqYTBskpBBYBfQ">
            <a:extLst>
              <a:ext uri="{FF2B5EF4-FFF2-40B4-BE49-F238E27FC236}">
                <a16:creationId xmlns:a16="http://schemas.microsoft.com/office/drawing/2014/main" id="{73C8ACC5-FC6C-DB4F-A178-F37CB008A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120" y="5141206"/>
            <a:ext cx="400672" cy="40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 descr="https://lh6.googleusercontent.com/2VVOK18VUxL-DDvAn2yB3GgMzXSqXsbpETXKBFaky7K61XlJmxu50fTfWzfouYFGLjvC09Cu-oE-OdsHlKWlwa8QeGhqxgHyZtj-AHhfo4NAxav9hGYR4k433KLN75tsrqYTBskpBBYBfQ">
            <a:extLst>
              <a:ext uri="{FF2B5EF4-FFF2-40B4-BE49-F238E27FC236}">
                <a16:creationId xmlns:a16="http://schemas.microsoft.com/office/drawing/2014/main" id="{BABDEC87-257B-5048-8C7F-F1015A293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637" y="5151512"/>
            <a:ext cx="400672" cy="40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3" descr="https://lh6.googleusercontent.com/2VVOK18VUxL-DDvAn2yB3GgMzXSqXsbpETXKBFaky7K61XlJmxu50fTfWzfouYFGLjvC09Cu-oE-OdsHlKWlwa8QeGhqxgHyZtj-AHhfo4NAxav9hGYR4k433KLN75tsrqYTBskpBBYBfQ">
            <a:extLst>
              <a:ext uri="{FF2B5EF4-FFF2-40B4-BE49-F238E27FC236}">
                <a16:creationId xmlns:a16="http://schemas.microsoft.com/office/drawing/2014/main" id="{E1E75730-C160-4446-9101-943D39883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676" y="5151512"/>
            <a:ext cx="400672" cy="40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3" descr="https://lh6.googleusercontent.com/2VVOK18VUxL-DDvAn2yB3GgMzXSqXsbpETXKBFaky7K61XlJmxu50fTfWzfouYFGLjvC09Cu-oE-OdsHlKWlwa8QeGhqxgHyZtj-AHhfo4NAxav9hGYR4k433KLN75tsrqYTBskpBBYBfQ">
            <a:extLst>
              <a:ext uri="{FF2B5EF4-FFF2-40B4-BE49-F238E27FC236}">
                <a16:creationId xmlns:a16="http://schemas.microsoft.com/office/drawing/2014/main" id="{41E02DDD-3D74-464D-BB06-5A4C9BFA3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176" y="5151512"/>
            <a:ext cx="400672" cy="40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itle 1">
            <a:extLst>
              <a:ext uri="{FF2B5EF4-FFF2-40B4-BE49-F238E27FC236}">
                <a16:creationId xmlns:a16="http://schemas.microsoft.com/office/drawing/2014/main" id="{C6022DB2-F4C9-0044-8E53-6149D87FA8FA}"/>
              </a:ext>
            </a:extLst>
          </p:cNvPr>
          <p:cNvSpPr txBox="1">
            <a:spLocks/>
          </p:cNvSpPr>
          <p:nvPr/>
        </p:nvSpPr>
        <p:spPr>
          <a:xfrm>
            <a:off x="1100985" y="1361614"/>
            <a:ext cx="10214153" cy="24131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+mn-lt"/>
                <a:ea typeface="Arial" charset="0"/>
                <a:cs typeface="Arial" charset="0"/>
              </a:rPr>
              <a:t>Supports </a:t>
            </a:r>
            <a:r>
              <a:rPr lang="en-US" sz="2500" u="sng" dirty="0">
                <a:latin typeface="+mn-lt"/>
                <a:ea typeface="Arial" charset="0"/>
                <a:cs typeface="Arial" charset="0"/>
              </a:rPr>
              <a:t>automated</a:t>
            </a:r>
            <a:r>
              <a:rPr lang="en-US" sz="2500" dirty="0">
                <a:latin typeface="+mn-lt"/>
                <a:ea typeface="Arial" charset="0"/>
                <a:cs typeface="Arial" charset="0"/>
              </a:rPr>
              <a:t> environment setting and device management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813F4C-3F01-3945-9863-3963719A338F}"/>
              </a:ext>
            </a:extLst>
          </p:cNvPr>
          <p:cNvSpPr txBox="1"/>
          <p:nvPr/>
        </p:nvSpPr>
        <p:spPr>
          <a:xfrm>
            <a:off x="4344413" y="5322581"/>
            <a:ext cx="194963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i="1" dirty="0">
                <a:solidFill>
                  <a:srgbClr val="876ED6"/>
                </a:solidFill>
              </a:rPr>
              <a:t>Automated !</a:t>
            </a:r>
          </a:p>
        </p:txBody>
      </p:sp>
    </p:spTree>
    <p:extLst>
      <p:ext uri="{BB962C8B-B14F-4D97-AF65-F5344CB8AC3E}">
        <p14:creationId xmlns:p14="http://schemas.microsoft.com/office/powerpoint/2010/main" val="61907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xit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1" presetClass="exit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xit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1" presetClass="exit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1" presetClass="exit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1" presetClass="exit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1" presetClass="exit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xit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5" grpId="0"/>
      <p:bldP spid="6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Arial" charset="0"/>
                <a:ea typeface="Arial" charset="0"/>
                <a:cs typeface="Arial" charset="0"/>
              </a:rPr>
              <a:t>Mimic System Overview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122752" y="2692399"/>
            <a:ext cx="1148196" cy="1067088"/>
            <a:chOff x="5606761" y="1256613"/>
            <a:chExt cx="1148196" cy="106708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8909" y="1256613"/>
              <a:ext cx="723900" cy="7747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606761" y="2031313"/>
              <a:ext cx="114819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/>
                <a:t>Mimic script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08840" y="4187266"/>
            <a:ext cx="1219200" cy="1119832"/>
            <a:chOff x="8101445" y="1193113"/>
            <a:chExt cx="1219200" cy="111983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01445" y="1193113"/>
              <a:ext cx="1219200" cy="8382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136947" y="2020557"/>
              <a:ext cx="114819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/>
                <a:t>Apps</a:t>
              </a:r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1FD0B84-29B8-B54E-98D4-95AF54CC896D}"/>
              </a:ext>
            </a:extLst>
          </p:cNvPr>
          <p:cNvSpPr/>
          <p:nvPr/>
        </p:nvSpPr>
        <p:spPr>
          <a:xfrm>
            <a:off x="4370017" y="1931549"/>
            <a:ext cx="3136900" cy="3688562"/>
          </a:xfrm>
          <a:prstGeom prst="roundRect">
            <a:avLst>
              <a:gd name="adj" fmla="val 11485"/>
            </a:avLst>
          </a:prstGeom>
          <a:solidFill>
            <a:srgbClr val="F7F7F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F1DE8B-1E7A-3F47-A79E-FF6D5637259E}"/>
              </a:ext>
            </a:extLst>
          </p:cNvPr>
          <p:cNvSpPr txBox="1"/>
          <p:nvPr/>
        </p:nvSpPr>
        <p:spPr>
          <a:xfrm>
            <a:off x="5081652" y="1991634"/>
            <a:ext cx="1780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Mimic Runtime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0AF92F-5FC0-034B-9B81-2CC287C2B0DE}"/>
              </a:ext>
            </a:extLst>
          </p:cNvPr>
          <p:cNvSpPr/>
          <p:nvPr/>
        </p:nvSpPr>
        <p:spPr>
          <a:xfrm>
            <a:off x="4868747" y="2548261"/>
            <a:ext cx="2159000" cy="5314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Device Controller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DCE06B-6573-C345-9E0A-1C030CDB10F9}"/>
              </a:ext>
            </a:extLst>
          </p:cNvPr>
          <p:cNvSpPr/>
          <p:nvPr/>
        </p:nvSpPr>
        <p:spPr>
          <a:xfrm>
            <a:off x="4868747" y="3284506"/>
            <a:ext cx="2159000" cy="527232"/>
          </a:xfrm>
          <a:prstGeom prst="rect">
            <a:avLst/>
          </a:prstGeom>
          <a:solidFill>
            <a:srgbClr val="BDD6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Testing Engine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28905B7-C711-8345-AE06-DEF3DC2C6953}"/>
              </a:ext>
            </a:extLst>
          </p:cNvPr>
          <p:cNvSpPr/>
          <p:nvPr/>
        </p:nvSpPr>
        <p:spPr>
          <a:xfrm>
            <a:off x="4868747" y="4015844"/>
            <a:ext cx="2159000" cy="5272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Graph Generator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7A8DDF5-11F3-1546-B24B-C00119AFBF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7594" y="2723113"/>
            <a:ext cx="661079" cy="112278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303DCE5-BF51-994A-AA93-37EB622E56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6658" y="2723113"/>
            <a:ext cx="661079" cy="11227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36CC36B-1634-AA42-9EBB-75A93CFB1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5722" y="2735813"/>
            <a:ext cx="661079" cy="112278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315904D-7B3D-A94E-9879-F565665201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4786" y="2723113"/>
            <a:ext cx="661079" cy="112278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08AF7F3-578F-6247-B1B3-00779431B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7594" y="3982717"/>
            <a:ext cx="661079" cy="112278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AE18FD8-259D-1C43-9081-4595819154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6658" y="3982717"/>
            <a:ext cx="661079" cy="112278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2429B9A-9C69-ED42-86AA-7BA6D0D215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5722" y="3995417"/>
            <a:ext cx="661079" cy="112278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523D834-8DAE-1243-ABBA-5FAFC6A47D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4786" y="3982717"/>
            <a:ext cx="661079" cy="1122785"/>
          </a:xfrm>
          <a:prstGeom prst="rect">
            <a:avLst/>
          </a:prstGeom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FB9E0BBD-F4B1-8D40-9209-EF90D5351798}"/>
              </a:ext>
            </a:extLst>
          </p:cNvPr>
          <p:cNvSpPr/>
          <p:nvPr/>
        </p:nvSpPr>
        <p:spPr>
          <a:xfrm>
            <a:off x="3396752" y="3079749"/>
            <a:ext cx="723900" cy="29238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 Arrow 18">
            <a:extLst>
              <a:ext uri="{FF2B5EF4-FFF2-40B4-BE49-F238E27FC236}">
                <a16:creationId xmlns:a16="http://schemas.microsoft.com/office/drawing/2014/main" id="{F7C50758-BCE8-3B46-A3AF-BC0ABFB175EC}"/>
              </a:ext>
            </a:extLst>
          </p:cNvPr>
          <p:cNvSpPr/>
          <p:nvPr/>
        </p:nvSpPr>
        <p:spPr>
          <a:xfrm>
            <a:off x="7679280" y="3793669"/>
            <a:ext cx="611245" cy="281521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35BE0C-3213-724E-AE11-6229513DB917}"/>
              </a:ext>
            </a:extLst>
          </p:cNvPr>
          <p:cNvSpPr/>
          <p:nvPr/>
        </p:nvSpPr>
        <p:spPr>
          <a:xfrm>
            <a:off x="4868747" y="4747182"/>
            <a:ext cx="2159000" cy="5272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Visual Inspector</a:t>
            </a:r>
            <a:endParaRPr lang="en-US" dirty="0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44CE9FAE-539C-B942-9406-F198BB707076}"/>
              </a:ext>
            </a:extLst>
          </p:cNvPr>
          <p:cNvSpPr/>
          <p:nvPr/>
        </p:nvSpPr>
        <p:spPr>
          <a:xfrm>
            <a:off x="3396752" y="4509456"/>
            <a:ext cx="723900" cy="29238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0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7311</TotalTime>
  <Words>2500</Words>
  <Application>Microsoft Macintosh PowerPoint</Application>
  <PresentationFormat>Widescreen</PresentationFormat>
  <Paragraphs>779</Paragraphs>
  <Slides>33</Slides>
  <Notes>33</Notes>
  <HiddenSlides>6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맑은 고딕</vt:lpstr>
      <vt:lpstr>맑은 고딕</vt:lpstr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Mimic: UI Compatibility Testing System for Android Apps</vt:lpstr>
      <vt:lpstr>What Do We Mean by UI Compatibility Testing?</vt:lpstr>
      <vt:lpstr>Why is UI Compatibility Testing Important?</vt:lpstr>
      <vt:lpstr>How Do Testers Use Current Testing Systems?</vt:lpstr>
      <vt:lpstr>Requirements of UI Compatibility Testing</vt:lpstr>
      <vt:lpstr>Mimic System Overview</vt:lpstr>
      <vt:lpstr>Mimic System Overview</vt:lpstr>
      <vt:lpstr>Environment Setting</vt:lpstr>
      <vt:lpstr>Mimic System Overview</vt:lpstr>
      <vt:lpstr>UI Behavior Comparison – Across Different Devices and Versions</vt:lpstr>
      <vt:lpstr>UI Behavior Comparison – Across Different Devices and Versions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Mimic System Overview</vt:lpstr>
      <vt:lpstr>Graph Generator (3rd Requirement – Comparison of UI Behaviors)</vt:lpstr>
      <vt:lpstr>Graph Generation</vt:lpstr>
      <vt:lpstr>Mimic System Overview</vt:lpstr>
      <vt:lpstr>Visual Inspector (4th requirement – Comparison of UI appearance)</vt:lpstr>
      <vt:lpstr>Example of Visual Inspection</vt:lpstr>
      <vt:lpstr>Example of Visual Inspection</vt:lpstr>
      <vt:lpstr>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Chang Min Park</dc:creator>
  <cp:lastModifiedBy>Chang Min Park</cp:lastModifiedBy>
  <cp:revision>280</cp:revision>
  <dcterms:created xsi:type="dcterms:W3CDTF">2019-05-24T15:01:50Z</dcterms:created>
  <dcterms:modified xsi:type="dcterms:W3CDTF">2019-06-24T21:02:55Z</dcterms:modified>
</cp:coreProperties>
</file>